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0"/>
  </p:notesMasterIdLst>
  <p:sldIdLst>
    <p:sldId id="338" r:id="rId2"/>
    <p:sldId id="554" r:id="rId3"/>
    <p:sldId id="556" r:id="rId4"/>
    <p:sldId id="559" r:id="rId5"/>
    <p:sldId id="579" r:id="rId6"/>
    <p:sldId id="580" r:id="rId7"/>
    <p:sldId id="561" r:id="rId8"/>
    <p:sldId id="562" r:id="rId9"/>
    <p:sldId id="565" r:id="rId10"/>
    <p:sldId id="597" r:id="rId11"/>
    <p:sldId id="564" r:id="rId12"/>
    <p:sldId id="584" r:id="rId13"/>
    <p:sldId id="585" r:id="rId14"/>
    <p:sldId id="586" r:id="rId15"/>
    <p:sldId id="570" r:id="rId16"/>
    <p:sldId id="571" r:id="rId17"/>
    <p:sldId id="590" r:id="rId18"/>
    <p:sldId id="592" r:id="rId19"/>
    <p:sldId id="576" r:id="rId20"/>
    <p:sldId id="626" r:id="rId21"/>
    <p:sldId id="593" r:id="rId22"/>
    <p:sldId id="627" r:id="rId23"/>
    <p:sldId id="628" r:id="rId24"/>
    <p:sldId id="596" r:id="rId25"/>
    <p:sldId id="575" r:id="rId26"/>
    <p:sldId id="518" r:id="rId27"/>
    <p:sldId id="629" r:id="rId28"/>
    <p:sldId id="5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F19900-633B-7E44-9762-D58B01984B5C}">
          <p14:sldIdLst/>
        </p14:section>
        <p14:section name="AIFO" id="{22F9D41F-287E-264E-8E2A-BED7271D4F1F}">
          <p14:sldIdLst>
            <p14:sldId id="338"/>
            <p14:sldId id="554"/>
            <p14:sldId id="556"/>
            <p14:sldId id="559"/>
            <p14:sldId id="579"/>
            <p14:sldId id="580"/>
            <p14:sldId id="561"/>
            <p14:sldId id="562"/>
            <p14:sldId id="565"/>
            <p14:sldId id="597"/>
            <p14:sldId id="564"/>
            <p14:sldId id="584"/>
            <p14:sldId id="585"/>
            <p14:sldId id="586"/>
            <p14:sldId id="570"/>
            <p14:sldId id="571"/>
            <p14:sldId id="590"/>
            <p14:sldId id="592"/>
            <p14:sldId id="576"/>
            <p14:sldId id="626"/>
            <p14:sldId id="593"/>
            <p14:sldId id="627"/>
            <p14:sldId id="628"/>
            <p14:sldId id="596"/>
            <p14:sldId id="575"/>
            <p14:sldId id="518"/>
          </p14:sldIdLst>
        </p14:section>
        <p14:section name="Conclusion" id="{8DF6E5DF-B1C9-5B40-BF79-92E2818A7F7D}">
          <p14:sldIdLst/>
        </p14:section>
        <p14:section name="Backup" id="{F55CA4F1-96EF-3C4E-ABA1-58F22DC8A713}">
          <p14:sldIdLst>
            <p14:sldId id="629"/>
            <p14:sldId id="5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9C3"/>
    <a:srgbClr val="DE84A2"/>
    <a:srgbClr val="C384AA"/>
    <a:srgbClr val="A58F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autoAdjust="0"/>
    <p:restoredTop sz="75078" autoAdjust="0"/>
  </p:normalViewPr>
  <p:slideViewPr>
    <p:cSldViewPr snapToGrid="0" snapToObjects="1">
      <p:cViewPr varScale="1">
        <p:scale>
          <a:sx n="76" d="100"/>
          <a:sy n="76" d="100"/>
        </p:scale>
        <p:origin x="1896"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98" d="100"/>
          <a:sy n="98" d="100"/>
        </p:scale>
        <p:origin x="367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10/8/21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everyone, this is Zhuolong Yu from Johns Hopkins University. Today I’m glad to share our work, Programmable Packet Scheduling with a Single Queue.</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0</a:t>
            </a:fld>
            <a:endParaRPr lang="en-US"/>
          </a:p>
        </p:txBody>
      </p:sp>
    </p:spTree>
    <p:extLst>
      <p:ext uri="{BB962C8B-B14F-4D97-AF65-F5344CB8AC3E}">
        <p14:creationId xmlns:p14="http://schemas.microsoft.com/office/powerpoint/2010/main" val="2195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example, we have six packets coming.</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With FIFO, the first four packets get into the queue, and the last two packets get dropped when the queue is full.</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With PIFO, the low priority packets get dropped when the queue is full.</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For AIFO, if there is an oracle telling you to drop the right packets, for example here, if someone tell you to drop the packets with rank smaller than 3,</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then the admitted packet set is the same as PIFO.</a:t>
            </a:r>
            <a:endParaRPr lang="en-US" sz="2800" b="0" dirty="0">
              <a:effectLst/>
            </a:endParaRPr>
          </a:p>
          <a:p>
            <a:br>
              <a:rPr lang="en-US" sz="2800" dirty="0"/>
            </a:br>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our idea is to use admission control to approximate PIFO. In such a way, we only need one queue. AIFO’s admission control will drop packets based on their ranks and drop packets even when the queue has room.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4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we show how we achieve the admission control. Our admission control consists of two components, the temporal component and the spatial component respectively.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 temporal component means the packets with the same rank are treated differently at a different time. For example, when a packet with rank 3 comes, if the queue is almost empty, then the packet is admitted; if the queue is almost full, then the packet is rejected.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 spatial component means that at a same time, different packets are treated differently. The queue is same full here, the packet with rank 3 still cannot get in, but a packet with rank 1 will be admitted.</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175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At a high level, the temporal component is to handle the discrepancy between arrival rate and departure rate. And the spatial component tries to capture the relative rank of the arriving packet.</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Our admission control uses the queue length as an indicator. When the queue length grows, it means the arrival rate is larger, when it decreases, it means the departure rate is larger.</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For the spatial component, we use a sliding window to track the ranks, and we use quantile to express the relative rank.</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 quantile here means for a given rank, how many values inside the window is smaller than the given rank. We will show how to compute the quantile in the data plane later.</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75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the temporal component, we use the queue length and the queue size to capture the discrepancy of arrival rate and departure rate.</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the spatial component, we compute the quantile of the packet rank in the sliding window.</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We combine these two components into a single condition. And we use it to decide whether to admit or drop a packet.</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45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Without getting into much detail, we give an example here to show how AIFO works. Here, we have a packet coming, assume the quantile of its rank is 50 percent. When the queue length is two,</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we can compute the threshold is 80 percent, which is larger than the quantile,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so the packet is admitted.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However, in the right figure, if the queue length is 5,</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then the threshold is smaller than the quantile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as a result, the packet is dropped.</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278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we show how we compute the quantile. We use a sliding window to record a set of packets and compute the quantile with the sliding window. However, it is very difficult to maintain a plain sliding window on switch ASICs.</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In practice, we use registers in the switches to store the ranks and each register corresponds to one cell in the sliding window. Each stage in the switch pipeline can have multiple cells to store the ranks.</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01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front of the registers, we have an index tagger to maintain the index for the packets, and decide which index is the current head of the sliding window.</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here, we have a packet with rank 5, the index tagger gives index 4</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which means the head is at cell 4.</a:t>
            </a:r>
          </a:p>
          <a:p>
            <a:pPr rtl="0">
              <a:spcBef>
                <a:spcPts val="0"/>
              </a:spcBef>
              <a:spcAft>
                <a:spcPts val="0"/>
              </a:spcAft>
            </a:pPr>
            <a:r>
              <a:rPr lang="en-US" sz="1200" b="0" i="0" u="none" strike="noStrike" dirty="0">
                <a:solidFill>
                  <a:srgbClr val="000000"/>
                </a:solidFill>
                <a:effectLst/>
                <a:latin typeface="Arial" panose="020B0604020202020204" pitchFamily="34" charset="0"/>
              </a:rPr>
              <a:t>(click) We also have a sampler module, which feeds 1 packet into the window for every n packets, so that we can approximate a larger window with given resources.</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03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compare the rank of the packet with the ranks in the sliding window and compute the quantile for the packet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at the same time, we update the cell at the head of the sliding window.</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way, we can maintain the sliding window in the data plane and get the quantile for each packet.</a:t>
            </a:r>
            <a:br>
              <a:rPr lang="en-US" b="0" dirty="0">
                <a:effectLst/>
              </a:rPr>
            </a:br>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468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implemented AIFO on a barefoot Tofino switch. And we have performed both testbed experiments and large scale simulations.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90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There is a long history of designing packet scheduling algorithms. A lot of packet scheduling algorithms have been proposed for different objectives. But most of them are not deployed in practice for real network traffic.</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The main reason is that there is very limited hardware support for these algorithms due to high cost to design and deploy switch ASICs.</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262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evaluate a wide range of aspects of AIFO</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10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talk, I will only show some of the results. Please refer to our paper for more detailed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7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we show how AIFO works in a data center setup. We compare AIFO with several </a:t>
            </a:r>
            <a:r>
              <a:rPr lang="en-US" sz="1800" b="0" i="0" u="none" strike="noStrike" dirty="0" err="1">
                <a:solidFill>
                  <a:srgbClr val="000000"/>
                </a:solidFill>
                <a:effectLst/>
                <a:latin typeface="Arial" panose="020B0604020202020204" pitchFamily="34" charset="0"/>
              </a:rPr>
              <a:t>several</a:t>
            </a:r>
            <a:r>
              <a:rPr lang="en-US" sz="1800" b="0" i="0" u="none" strike="noStrike" dirty="0">
                <a:solidFill>
                  <a:srgbClr val="000000"/>
                </a:solidFill>
                <a:effectLst/>
                <a:latin typeface="Arial" panose="020B0604020202020204" pitchFamily="34" charset="0"/>
              </a:rPr>
              <a:t> state of the art solutions. We change the traffic load and check the FCT for both small flows and large flows.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According to these figures, AIFO has similar end to end performance compared with other state-of-the-art solutions. </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073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Then we show how AIFO performs on a hardware testbed. We have 4 senders and 1 receiver running </a:t>
            </a:r>
            <a:r>
              <a:rPr lang="en-US" sz="1800" b="0" i="0" u="none" strike="noStrike" dirty="0" err="1">
                <a:solidFill>
                  <a:srgbClr val="000000"/>
                </a:solidFill>
                <a:effectLst/>
                <a:latin typeface="Arial" panose="020B0604020202020204" pitchFamily="34" charset="0"/>
              </a:rPr>
              <a:t>dpdk</a:t>
            </a:r>
            <a:r>
              <a:rPr lang="en-US" sz="1800" b="0" i="0" u="none" strike="noStrike" dirty="0">
                <a:solidFill>
                  <a:srgbClr val="000000"/>
                </a:solidFill>
                <a:effectLst/>
                <a:latin typeface="Arial" panose="020B0604020202020204" pitchFamily="34" charset="0"/>
              </a:rPr>
              <a:t> to send and receive packets. The 4 senders start one by one in every 5 seconds, and send UDP traffic to the receiver. And we give different priorities for these four flows, the later flow has higher priority than the earlier flow.</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we use FIFO, the bandwidth is evenly allocated to the four flows because it cannot distinguish these flows based on priorities.</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While SP-PIFO and AIFO can allocate the bandwidth for high priority flows, AIFO achieves this with only one queue.</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39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Here shows the TCP scenario. The setting is similar, we also give higher priorities for later flows.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we can see a similar result that high priority flow dominates the bandwidth for SP-PIFO and AIFO.</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26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So in conclusion, we show we can use one single queue to build a programmable packet scheduling approach with existing hardware.</a:t>
            </a:r>
            <a:endParaRPr lang="en-US" baseline="0" dirty="0"/>
          </a:p>
        </p:txBody>
      </p:sp>
      <p:sp>
        <p:nvSpPr>
          <p:cNvPr id="4" name="Slide Number Placeholder 3"/>
          <p:cNvSpPr>
            <a:spLocks noGrp="1"/>
          </p:cNvSpPr>
          <p:nvPr>
            <p:ph type="sldNum" sz="quarter" idx="10"/>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419039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Thank you! I’m happy to take any questions. </a:t>
            </a:r>
            <a:endParaRPr lang="en-US" baseline="0" dirty="0"/>
          </a:p>
          <a:p>
            <a:endParaRPr lang="en-US" baseline="0" dirty="0"/>
          </a:p>
          <a:p>
            <a:endParaRPr lang="en-US" baseline="0" dirty="0"/>
          </a:p>
          <a:p>
            <a:r>
              <a:rPr lang="en-US" baseline="0" dirty="0"/>
              <a:t>Interesting stuff, quantile</a:t>
            </a:r>
          </a:p>
          <a:p>
            <a:endParaRPr lang="en-US" baseline="0" dirty="0"/>
          </a:p>
          <a:p>
            <a:r>
              <a:rPr lang="en-US" baseline="0" dirty="0"/>
              <a:t>Commodity switch,</a:t>
            </a:r>
          </a:p>
          <a:p>
            <a:endParaRPr lang="en-US" baseline="0" dirty="0"/>
          </a:p>
          <a:p>
            <a:r>
              <a:rPr lang="en-US" baseline="0" dirty="0"/>
              <a:t>Dropping packets, latency, </a:t>
            </a:r>
          </a:p>
          <a:p>
            <a:endParaRPr lang="en-US" baseline="0" dirty="0"/>
          </a:p>
          <a:p>
            <a:r>
              <a:rPr lang="en-US" baseline="0" dirty="0"/>
              <a:t>Story, </a:t>
            </a:r>
          </a:p>
          <a:p>
            <a:endParaRPr lang="en-US" baseline="0" dirty="0"/>
          </a:p>
          <a:p>
            <a:r>
              <a:rPr lang="en-US" baseline="0" dirty="0"/>
              <a:t>More animations, </a:t>
            </a:r>
          </a:p>
          <a:p>
            <a:r>
              <a:rPr lang="en-US" baseline="0" dirty="0"/>
              <a:t>Takeaway, flush the equation;</a:t>
            </a:r>
          </a:p>
          <a:p>
            <a:endParaRPr lang="en-US" baseline="0" dirty="0"/>
          </a:p>
          <a:p>
            <a:r>
              <a:rPr lang="en-US" baseline="0" dirty="0"/>
              <a:t>Preview the quantile, sampler</a:t>
            </a:r>
          </a:p>
          <a:p>
            <a:endParaRPr lang="en-US" baseline="0" dirty="0"/>
          </a:p>
          <a:p>
            <a:r>
              <a:rPr lang="en-US" baseline="0" dirty="0"/>
              <a:t>Sampler, which quantile is more important</a:t>
            </a:r>
          </a:p>
        </p:txBody>
      </p:sp>
      <p:sp>
        <p:nvSpPr>
          <p:cNvPr id="4" name="Slide Number Placeholder 3"/>
          <p:cNvSpPr>
            <a:spLocks noGrp="1"/>
          </p:cNvSpPr>
          <p:nvPr>
            <p:ph type="sldNum" sz="quarter" idx="10"/>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2739880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set of results we want to share is the admitted set. We use three senders, each sends one flow to a receiver, and the link between switch and the receiver is the bottleneck.</a:t>
            </a:r>
          </a:p>
          <a:p>
            <a:r>
              <a:rPr lang="en-US" baseline="0" dirty="0"/>
              <a:t>The flow size are 100, 50, and 10 </a:t>
            </a:r>
            <a:r>
              <a:rPr lang="en-US" baseline="0" dirty="0" err="1"/>
              <a:t>MegaBytes</a:t>
            </a:r>
            <a:r>
              <a:rPr lang="en-US" baseline="0" dirty="0"/>
              <a:t> respectively. They are all running SRPT, so the small flows should be prioritized.</a:t>
            </a:r>
          </a:p>
          <a:p>
            <a:r>
              <a:rPr lang="en-US" baseline="0" dirty="0"/>
              <a:t>We log the ranks of each received packet at the receiver side according to their arriving order.</a:t>
            </a:r>
          </a:p>
          <a:p>
            <a:r>
              <a:rPr lang="en-US" baseline="0" dirty="0"/>
              <a:t>In the figures, we can see that with FIFO, the three flows are processed evenly. While for PIFO, SP-PIFO and AIFO, the small flow is prioritized. However, AIFO is actually closer to PIFO than SP-PIFO in terms of arriving order, as we can see there are many scattered dots here in figure c.</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37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23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address this problem, programmable packet scheduling emerged in recent years. The key idea is to decouple the packet scheduling algorithm from the switch ASICs.</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enables scheduling algorithms to be programmed into switch without changing the hardware design. And it brings three advantages: easy to develop, easy to customize, and easy to test.</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PIFO is a popular approach proposed in recent years to realize programmable packet scheduling. The basic idea of PIFO is to associate a rank with each packet and maintain a sorted queue based on the rank to buffer packets.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newly arrived packets are inserted based on their ranks, and the packets are dequeued from the head.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With that, different packet scheduling algorithms can be implemented on top of PIFO.</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3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However, despite its coolness. It is still challenging to implement PIFO scheduler in practice, especially for switch ASICs, because PIFO requires a new ASIC design and its design is not scalable enough.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96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SP-PIFO is a very interesting work which approximates PIFO and can run on existing hardware. The basic idea is to map the ranks into a set of priorities, and then schedule the packets with a set of strict-priority queues. Their result shows they can approximate PIFO pretty well, however, the implementation of SP-PIFO requires multiple strict-priority queues. While in some cases, these hardware queues are precious, and should be used for other applications, like the performance isolation between tenants or applications for example.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24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we ask a question, what is the minimal number of queues to achieve programmable packet scheduling on existing hardware.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57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answer that question, let’s first think about what does packet scheduling do. In some sense, we can consider that it’s doing two jobs: maintaining an order for the packets in the buffer, and dropping the “right” set of packets when the buffer is full.</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We observe that there are two trends in data center networking: shallow buffer in the switches, and the fast converging congestion control algorithms at </a:t>
            </a:r>
            <a:r>
              <a:rPr lang="en-US" sz="1800" b="0" i="0" u="none" strike="noStrike" dirty="0" err="1">
                <a:solidFill>
                  <a:srgbClr val="000000"/>
                </a:solidFill>
                <a:effectLst/>
                <a:latin typeface="Arial" panose="020B0604020202020204" pitchFamily="34" charset="0"/>
              </a:rPr>
              <a:t>endhosts</a:t>
            </a:r>
            <a:r>
              <a:rPr lang="en-US" sz="1800" b="0" i="0" u="none" strike="noStrike" dirty="0">
                <a:solidFill>
                  <a:srgbClr val="000000"/>
                </a:solidFill>
                <a:effectLst/>
                <a:latin typeface="Arial" panose="020B0604020202020204" pitchFamily="34" charset="0"/>
              </a:rPr>
              <a:t>.</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Both of them are critical to the performance of data center networks.</a:t>
            </a: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With these trends, we argue that dropping the “right” set of packets is more important for packet scheduling. For example, when there are some elephant flows competing with mice flows on one link, dropping the packets of elephant flows is more important than the dequeue order of the packets (click).</a:t>
            </a:r>
            <a:endParaRPr lang="en-US" sz="2800" b="0" dirty="0">
              <a:effectLst/>
            </a:endParaRPr>
          </a:p>
          <a:p>
            <a:br>
              <a:rPr lang="en-US" sz="2800"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92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Based on the intuition, we propose our approach called AIFO, Admission-In First-Out solution. So what is the right set of packets to drop.</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(click) PIFO is a very optimized approach always putting the high priority packets to the front. So ideally we want to drop the same set of packets as PIFO.</a:t>
            </a:r>
            <a:endParaRPr lang="en-US" b="0" dirty="0">
              <a:effectLst/>
            </a:endParaRPr>
          </a:p>
          <a:p>
            <a:br>
              <a:rPr lang="en-US" dirty="0"/>
            </a:b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83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D457800-FFA0-D641-BE88-7044B1A8EC67}"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9515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4AF9D2-7BB1-004D-BA14-498E3D3F21D5}"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59081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093693-C8D1-5342-BCA7-7E9BE6234509}"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95482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9125044-8F73-0442-B5E0-4972E7D0F8E4}"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4156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9FB13C-2A89-4449-8790-B143A7585381}"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880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B293A0-B1B7-E64A-8858-A976C4A9912E}"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9142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C2BE5C-9A15-7245-ABCB-2EEB2F811A34}" type="datetime1">
              <a:rPr lang="en-US" smtClean="0">
                <a:solidFill>
                  <a:prstClr val="black">
                    <a:tint val="75000"/>
                  </a:prstClr>
                </a:solidFill>
              </a:rPr>
              <a:t>10/8/21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10" name="Slide Number Placeholder 5"/>
          <p:cNvSpPr>
            <a:spLocks noGrp="1"/>
          </p:cNvSpPr>
          <p:nvPr>
            <p:ph type="sldNum" sz="quarter" idx="12"/>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71820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951DA0-1265-5847-9D01-F7AC682684A4}" type="datetime1">
              <a:rPr lang="en-US" smtClean="0">
                <a:solidFill>
                  <a:prstClr val="black">
                    <a:tint val="75000"/>
                  </a:prstClr>
                </a:solidFill>
              </a:rPr>
              <a:t>10/8/21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87670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F67FEB-B29F-4F41-BE8E-2A0AA6D7263B}" type="datetime1">
              <a:rPr lang="en-US" smtClean="0">
                <a:solidFill>
                  <a:prstClr val="black">
                    <a:tint val="75000"/>
                  </a:prstClr>
                </a:solidFill>
              </a:rPr>
              <a:t>10/8/21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61220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C0EFD4-C9D7-534C-8F2D-92ECC21E68ED}"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4251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6BE16-73C3-804B-9D9B-FE0B47A0844F}"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9843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fld id="{C2FFAD22-9059-EB41-BFD4-9ECDEFBD3320}"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664967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3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051" y="580349"/>
            <a:ext cx="11811897" cy="2387600"/>
          </a:xfrm>
        </p:spPr>
        <p:txBody>
          <a:bodyPr>
            <a:normAutofit/>
          </a:bodyPr>
          <a:lstStyle/>
          <a:p>
            <a:r>
              <a:rPr lang="en-US" sz="4000" dirty="0"/>
              <a:t>Programmable Packet Scheduling</a:t>
            </a:r>
            <a:br>
              <a:rPr lang="en-US" sz="4000" dirty="0"/>
            </a:br>
            <a:r>
              <a:rPr lang="en-US" sz="4000" dirty="0"/>
              <a:t>with a Single Queue</a:t>
            </a:r>
          </a:p>
        </p:txBody>
      </p:sp>
      <p:sp>
        <p:nvSpPr>
          <p:cNvPr id="20" name="Subtitle 4"/>
          <p:cNvSpPr>
            <a:spLocks noGrp="1"/>
          </p:cNvSpPr>
          <p:nvPr>
            <p:ph type="subTitle" idx="1"/>
          </p:nvPr>
        </p:nvSpPr>
        <p:spPr>
          <a:xfrm>
            <a:off x="1524000" y="3489494"/>
            <a:ext cx="9144000" cy="1655763"/>
          </a:xfrm>
        </p:spPr>
        <p:txBody>
          <a:bodyPr>
            <a:normAutofit/>
          </a:bodyPr>
          <a:lstStyle/>
          <a:p>
            <a:r>
              <a:rPr lang="en-US" altLang="zh-CN" sz="3200" dirty="0"/>
              <a:t>Zhuolong Yu</a:t>
            </a:r>
          </a:p>
          <a:p>
            <a:r>
              <a:rPr lang="en-US" altLang="zh-CN" dirty="0" err="1"/>
              <a:t>Chuheng</a:t>
            </a:r>
            <a:r>
              <a:rPr lang="en-US" altLang="zh-CN" dirty="0"/>
              <a:t> Hu, </a:t>
            </a:r>
            <a:r>
              <a:rPr lang="en-US" altLang="zh-CN" dirty="0" err="1"/>
              <a:t>Jingfeng</a:t>
            </a:r>
            <a:r>
              <a:rPr lang="en-US" altLang="zh-CN" dirty="0"/>
              <a:t> Wu, Xiao Sun, Vladimir Braverman,</a:t>
            </a:r>
          </a:p>
          <a:p>
            <a:r>
              <a:rPr lang="en-US" altLang="zh-CN" dirty="0" err="1"/>
              <a:t>Mosharaf</a:t>
            </a:r>
            <a:r>
              <a:rPr lang="en-US" altLang="zh-CN" dirty="0"/>
              <a:t> Chowdhury, </a:t>
            </a:r>
            <a:r>
              <a:rPr lang="en-US" altLang="zh-CN" dirty="0" err="1"/>
              <a:t>Zhenhua</a:t>
            </a:r>
            <a:r>
              <a:rPr lang="en-US" altLang="zh-CN" dirty="0"/>
              <a:t> Liu, Xin </a:t>
            </a:r>
            <a:r>
              <a:rPr lang="en-US" altLang="zh-CN" dirty="0" err="1"/>
              <a:t>Jin</a:t>
            </a:r>
            <a:endParaRPr lang="zh-CN" altLang="en-US" dirty="0"/>
          </a:p>
        </p:txBody>
      </p:sp>
      <p:pic>
        <p:nvPicPr>
          <p:cNvPr id="28" name="Picture 27"/>
          <p:cNvPicPr>
            <a:picLocks noChangeAspect="1"/>
          </p:cNvPicPr>
          <p:nvPr/>
        </p:nvPicPr>
        <p:blipFill>
          <a:blip r:embed="rId3"/>
          <a:stretch>
            <a:fillRect/>
          </a:stretch>
        </p:blipFill>
        <p:spPr>
          <a:xfrm>
            <a:off x="917767" y="5280781"/>
            <a:ext cx="2264898" cy="1097280"/>
          </a:xfrm>
          <a:prstGeom prst="rect">
            <a:avLst/>
          </a:prstGeom>
        </p:spPr>
      </p:pic>
      <p:pic>
        <p:nvPicPr>
          <p:cNvPr id="1026" name="Picture 2" descr="Peking University - Wikipedia">
            <a:extLst>
              <a:ext uri="{FF2B5EF4-FFF2-40B4-BE49-F238E27FC236}">
                <a16:creationId xmlns:a16="http://schemas.microsoft.com/office/drawing/2014/main" id="{AE600C54-893B-5A45-8D31-556208636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1042" y="5145257"/>
            <a:ext cx="1241946" cy="12419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tony-Brook-University-logo – SBU News">
            <a:extLst>
              <a:ext uri="{FF2B5EF4-FFF2-40B4-BE49-F238E27FC236}">
                <a16:creationId xmlns:a16="http://schemas.microsoft.com/office/drawing/2014/main" id="{31227479-3AE6-504E-AA53-A819FEB23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4315" y="5381192"/>
            <a:ext cx="2441422" cy="8964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s – Brand &amp;amp; Visual Identity">
            <a:extLst>
              <a:ext uri="{FF2B5EF4-FFF2-40B4-BE49-F238E27FC236}">
                <a16:creationId xmlns:a16="http://schemas.microsoft.com/office/drawing/2014/main" id="{774D386B-A7E2-124F-97DA-E85C41DA2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36" y="5176253"/>
            <a:ext cx="1169786" cy="124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727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a:t>
            </a:r>
            <a:r>
              <a:rPr lang="en-US" altLang="zh-CN" sz="3600" b="1" dirty="0">
                <a:solidFill>
                  <a:srgbClr val="C00000"/>
                </a:solidFill>
              </a:rPr>
              <a:t>A</a:t>
            </a:r>
            <a:r>
              <a:rPr lang="en-US" altLang="zh-CN" sz="3600" b="1" dirty="0">
                <a:solidFill>
                  <a:schemeClr val="accent1">
                    <a:lumMod val="50000"/>
                  </a:schemeClr>
                </a:solidFill>
              </a:rPr>
              <a:t>dmission-</a:t>
            </a:r>
            <a:r>
              <a:rPr lang="en-US" altLang="zh-CN" sz="3600" b="1" dirty="0">
                <a:solidFill>
                  <a:srgbClr val="C00000"/>
                </a:solidFill>
              </a:rPr>
              <a:t>I</a:t>
            </a:r>
            <a:r>
              <a:rPr lang="en-US" altLang="zh-CN" sz="3600" b="1" dirty="0">
                <a:solidFill>
                  <a:schemeClr val="accent1">
                    <a:lumMod val="50000"/>
                  </a:schemeClr>
                </a:solidFill>
              </a:rPr>
              <a:t>n </a:t>
            </a:r>
            <a:r>
              <a:rPr lang="en-US" altLang="zh-CN" sz="3600" b="1" dirty="0">
                <a:solidFill>
                  <a:srgbClr val="C00000"/>
                </a:solidFill>
              </a:rPr>
              <a:t>F</a:t>
            </a:r>
            <a:r>
              <a:rPr lang="en-US" altLang="zh-CN" sz="3600" b="1" dirty="0">
                <a:solidFill>
                  <a:schemeClr val="accent1">
                    <a:lumMod val="50000"/>
                  </a:schemeClr>
                </a:solidFill>
              </a:rPr>
              <a:t>irst-</a:t>
            </a:r>
            <a:r>
              <a:rPr lang="en-US" altLang="zh-CN" sz="3600" b="1" dirty="0">
                <a:solidFill>
                  <a:srgbClr val="C00000"/>
                </a:solidFill>
              </a:rPr>
              <a:t>O</a:t>
            </a:r>
            <a:r>
              <a:rPr lang="en-US" altLang="zh-CN" sz="3600" b="1" dirty="0">
                <a:solidFill>
                  <a:schemeClr val="accent1">
                    <a:lumMod val="50000"/>
                  </a:schemeClr>
                </a:solidFill>
              </a:rPr>
              <a:t>ut) </a:t>
            </a:r>
            <a:endParaRPr lang="en-US" sz="3600" b="1" dirty="0">
              <a:solidFill>
                <a:schemeClr val="accent1">
                  <a:lumMod val="50000"/>
                </a:schemeClr>
              </a:solidFill>
            </a:endParaRPr>
          </a:p>
        </p:txBody>
      </p:sp>
      <p:pic>
        <p:nvPicPr>
          <p:cNvPr id="5" name="Picture 4">
            <a:extLst>
              <a:ext uri="{FF2B5EF4-FFF2-40B4-BE49-F238E27FC236}">
                <a16:creationId xmlns:a16="http://schemas.microsoft.com/office/drawing/2014/main" id="{BBDF5173-0AE5-9F4A-B83C-F27FE8F87DAB}"/>
              </a:ext>
            </a:extLst>
          </p:cNvPr>
          <p:cNvPicPr>
            <a:picLocks noChangeAspect="1"/>
          </p:cNvPicPr>
          <p:nvPr/>
        </p:nvPicPr>
        <p:blipFill>
          <a:blip r:embed="rId4"/>
          <a:stretch>
            <a:fillRect/>
          </a:stretch>
        </p:blipFill>
        <p:spPr>
          <a:xfrm>
            <a:off x="688566" y="1606249"/>
            <a:ext cx="564816" cy="564816"/>
          </a:xfrm>
          <a:prstGeom prst="rect">
            <a:avLst/>
          </a:prstGeom>
        </p:spPr>
      </p:pic>
      <p:sp>
        <p:nvSpPr>
          <p:cNvPr id="6" name="TextBox 5">
            <a:extLst>
              <a:ext uri="{FF2B5EF4-FFF2-40B4-BE49-F238E27FC236}">
                <a16:creationId xmlns:a16="http://schemas.microsoft.com/office/drawing/2014/main" id="{4AD27C20-4C77-5C43-B636-7B6739B5D353}"/>
              </a:ext>
            </a:extLst>
          </p:cNvPr>
          <p:cNvSpPr txBox="1"/>
          <p:nvPr/>
        </p:nvSpPr>
        <p:spPr>
          <a:xfrm>
            <a:off x="1348352" y="1733612"/>
            <a:ext cx="8089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Ideally we want to drop the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same set of packets as PIFO</a:t>
            </a:r>
          </a:p>
        </p:txBody>
      </p:sp>
      <p:cxnSp>
        <p:nvCxnSpPr>
          <p:cNvPr id="28" name="Straight Arrow Connector 27">
            <a:extLst>
              <a:ext uri="{FF2B5EF4-FFF2-40B4-BE49-F238E27FC236}">
                <a16:creationId xmlns:a16="http://schemas.microsoft.com/office/drawing/2014/main" id="{E0565A37-C3F6-054B-8581-892684E97FB7}"/>
              </a:ext>
            </a:extLst>
          </p:cNvPr>
          <p:cNvCxnSpPr>
            <a:cxnSpLocks/>
          </p:cNvCxnSpPr>
          <p:nvPr/>
        </p:nvCxnSpPr>
        <p:spPr>
          <a:xfrm>
            <a:off x="8544150" y="4177604"/>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A8043A-FB62-C04A-9076-A6F6E3A007E3}"/>
              </a:ext>
            </a:extLst>
          </p:cNvPr>
          <p:cNvCxnSpPr>
            <a:cxnSpLocks/>
          </p:cNvCxnSpPr>
          <p:nvPr/>
        </p:nvCxnSpPr>
        <p:spPr>
          <a:xfrm>
            <a:off x="8544150" y="4860400"/>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AA6A22-7B3F-1A46-9EBA-AD0155DFB1D4}"/>
              </a:ext>
            </a:extLst>
          </p:cNvPr>
          <p:cNvCxnSpPr>
            <a:cxnSpLocks/>
          </p:cNvCxnSpPr>
          <p:nvPr/>
        </p:nvCxnSpPr>
        <p:spPr>
          <a:xfrm flipV="1">
            <a:off x="10229262" y="4173713"/>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BC175F7-51E5-6C45-835D-F646C6AA7829}"/>
              </a:ext>
            </a:extLst>
          </p:cNvPr>
          <p:cNvSpPr/>
          <p:nvPr/>
        </p:nvSpPr>
        <p:spPr>
          <a:xfrm>
            <a:off x="9800419"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32" name="Rectangle 31">
            <a:extLst>
              <a:ext uri="{FF2B5EF4-FFF2-40B4-BE49-F238E27FC236}">
                <a16:creationId xmlns:a16="http://schemas.microsoft.com/office/drawing/2014/main" id="{72B2A62E-0451-1F46-A97F-B1D25F9B283F}"/>
              </a:ext>
            </a:extLst>
          </p:cNvPr>
          <p:cNvSpPr/>
          <p:nvPr/>
        </p:nvSpPr>
        <p:spPr>
          <a:xfrm>
            <a:off x="9395854"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33" name="Rectangle 32">
            <a:extLst>
              <a:ext uri="{FF2B5EF4-FFF2-40B4-BE49-F238E27FC236}">
                <a16:creationId xmlns:a16="http://schemas.microsoft.com/office/drawing/2014/main" id="{0D382E98-6386-9A43-8E6E-797A31197345}"/>
              </a:ext>
            </a:extLst>
          </p:cNvPr>
          <p:cNvSpPr/>
          <p:nvPr/>
        </p:nvSpPr>
        <p:spPr>
          <a:xfrm>
            <a:off x="8991289"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34" name="Rectangle 33">
            <a:extLst>
              <a:ext uri="{FF2B5EF4-FFF2-40B4-BE49-F238E27FC236}">
                <a16:creationId xmlns:a16="http://schemas.microsoft.com/office/drawing/2014/main" id="{A2C4305E-CA4A-744F-BEC8-F3C6D806D128}"/>
              </a:ext>
            </a:extLst>
          </p:cNvPr>
          <p:cNvSpPr/>
          <p:nvPr/>
        </p:nvSpPr>
        <p:spPr>
          <a:xfrm>
            <a:off x="8586724"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35" name="Straight Arrow Connector 34">
            <a:extLst>
              <a:ext uri="{FF2B5EF4-FFF2-40B4-BE49-F238E27FC236}">
                <a16:creationId xmlns:a16="http://schemas.microsoft.com/office/drawing/2014/main" id="{96536B9E-5DD2-B941-AC99-3385B29EC2E0}"/>
              </a:ext>
            </a:extLst>
          </p:cNvPr>
          <p:cNvCxnSpPr>
            <a:cxnSpLocks/>
          </p:cNvCxnSpPr>
          <p:nvPr/>
        </p:nvCxnSpPr>
        <p:spPr>
          <a:xfrm>
            <a:off x="10229262" y="4514858"/>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9EEE45D-9D28-0248-B813-8608AFD95293}"/>
              </a:ext>
            </a:extLst>
          </p:cNvPr>
          <p:cNvSpPr txBox="1"/>
          <p:nvPr/>
        </p:nvSpPr>
        <p:spPr>
          <a:xfrm>
            <a:off x="9028332" y="4886132"/>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PIFO</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8C684B2A-0F96-0845-B8F2-C549847FFCF6}"/>
              </a:ext>
            </a:extLst>
          </p:cNvPr>
          <p:cNvSpPr/>
          <p:nvPr/>
        </p:nvSpPr>
        <p:spPr>
          <a:xfrm>
            <a:off x="6274879"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38" name="Rectangle 37">
            <a:extLst>
              <a:ext uri="{FF2B5EF4-FFF2-40B4-BE49-F238E27FC236}">
                <a16:creationId xmlns:a16="http://schemas.microsoft.com/office/drawing/2014/main" id="{CF399EDB-CCD5-D243-BED1-DD973771461F}"/>
              </a:ext>
            </a:extLst>
          </p:cNvPr>
          <p:cNvSpPr/>
          <p:nvPr/>
        </p:nvSpPr>
        <p:spPr>
          <a:xfrm>
            <a:off x="5870314"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4</a:t>
            </a:r>
          </a:p>
        </p:txBody>
      </p:sp>
      <p:sp>
        <p:nvSpPr>
          <p:cNvPr id="39" name="Rectangle 38">
            <a:extLst>
              <a:ext uri="{FF2B5EF4-FFF2-40B4-BE49-F238E27FC236}">
                <a16:creationId xmlns:a16="http://schemas.microsoft.com/office/drawing/2014/main" id="{6C3E653D-E1E1-B54D-8568-AEA054C41476}"/>
              </a:ext>
            </a:extLst>
          </p:cNvPr>
          <p:cNvSpPr/>
          <p:nvPr/>
        </p:nvSpPr>
        <p:spPr>
          <a:xfrm>
            <a:off x="5465749"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5</a:t>
            </a:r>
          </a:p>
        </p:txBody>
      </p:sp>
      <p:sp>
        <p:nvSpPr>
          <p:cNvPr id="40" name="Rectangle 39">
            <a:extLst>
              <a:ext uri="{FF2B5EF4-FFF2-40B4-BE49-F238E27FC236}">
                <a16:creationId xmlns:a16="http://schemas.microsoft.com/office/drawing/2014/main" id="{CA59E842-841C-C248-A6DD-630299CA696A}"/>
              </a:ext>
            </a:extLst>
          </p:cNvPr>
          <p:cNvSpPr/>
          <p:nvPr/>
        </p:nvSpPr>
        <p:spPr>
          <a:xfrm>
            <a:off x="5061184"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41" name="Rectangle 40">
            <a:extLst>
              <a:ext uri="{FF2B5EF4-FFF2-40B4-BE49-F238E27FC236}">
                <a16:creationId xmlns:a16="http://schemas.microsoft.com/office/drawing/2014/main" id="{9042A326-C869-6341-A59F-E5C8440789EE}"/>
              </a:ext>
            </a:extLst>
          </p:cNvPr>
          <p:cNvSpPr/>
          <p:nvPr/>
        </p:nvSpPr>
        <p:spPr>
          <a:xfrm>
            <a:off x="4658214"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42" name="Rectangle 41">
            <a:extLst>
              <a:ext uri="{FF2B5EF4-FFF2-40B4-BE49-F238E27FC236}">
                <a16:creationId xmlns:a16="http://schemas.microsoft.com/office/drawing/2014/main" id="{2091B354-7E66-3A42-9466-8DB96D7B6704}"/>
              </a:ext>
            </a:extLst>
          </p:cNvPr>
          <p:cNvSpPr/>
          <p:nvPr/>
        </p:nvSpPr>
        <p:spPr>
          <a:xfrm>
            <a:off x="4253649" y="4286258"/>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43" name="Straight Arrow Connector 42">
            <a:extLst>
              <a:ext uri="{FF2B5EF4-FFF2-40B4-BE49-F238E27FC236}">
                <a16:creationId xmlns:a16="http://schemas.microsoft.com/office/drawing/2014/main" id="{3487BF21-D266-DF4F-A4CC-187D42A1C021}"/>
              </a:ext>
            </a:extLst>
          </p:cNvPr>
          <p:cNvCxnSpPr>
            <a:cxnSpLocks/>
          </p:cNvCxnSpPr>
          <p:nvPr/>
        </p:nvCxnSpPr>
        <p:spPr>
          <a:xfrm>
            <a:off x="6944680" y="4514858"/>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CC1D73-9DE0-8A49-8972-8767089C75FC}"/>
              </a:ext>
            </a:extLst>
          </p:cNvPr>
          <p:cNvSpPr txBox="1"/>
          <p:nvPr/>
        </p:nvSpPr>
        <p:spPr>
          <a:xfrm>
            <a:off x="1152044" y="4302069"/>
            <a:ext cx="901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PIFO</a:t>
            </a:r>
            <a:endPar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62" name="Straight Arrow Connector 61">
            <a:extLst>
              <a:ext uri="{FF2B5EF4-FFF2-40B4-BE49-F238E27FC236}">
                <a16:creationId xmlns:a16="http://schemas.microsoft.com/office/drawing/2014/main" id="{78B602BB-3F12-0146-A47E-04CFB8C9976C}"/>
              </a:ext>
            </a:extLst>
          </p:cNvPr>
          <p:cNvCxnSpPr>
            <a:cxnSpLocks/>
          </p:cNvCxnSpPr>
          <p:nvPr/>
        </p:nvCxnSpPr>
        <p:spPr>
          <a:xfrm>
            <a:off x="8544150" y="2688078"/>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89C5078-B1A7-AA44-A38A-2550A672F758}"/>
              </a:ext>
            </a:extLst>
          </p:cNvPr>
          <p:cNvCxnSpPr>
            <a:cxnSpLocks/>
          </p:cNvCxnSpPr>
          <p:nvPr/>
        </p:nvCxnSpPr>
        <p:spPr>
          <a:xfrm>
            <a:off x="8544150" y="3370874"/>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ADEECF8-AAF6-CB4F-A1E3-923966615F49}"/>
              </a:ext>
            </a:extLst>
          </p:cNvPr>
          <p:cNvCxnSpPr>
            <a:cxnSpLocks/>
          </p:cNvCxnSpPr>
          <p:nvPr/>
        </p:nvCxnSpPr>
        <p:spPr>
          <a:xfrm flipV="1">
            <a:off x="10229262" y="2684187"/>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CFF4764-42D9-4748-8C5E-32AE8925C6EC}"/>
              </a:ext>
            </a:extLst>
          </p:cNvPr>
          <p:cNvSpPr/>
          <p:nvPr/>
        </p:nvSpPr>
        <p:spPr>
          <a:xfrm>
            <a:off x="9800419"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66" name="Rectangle 65">
            <a:extLst>
              <a:ext uri="{FF2B5EF4-FFF2-40B4-BE49-F238E27FC236}">
                <a16:creationId xmlns:a16="http://schemas.microsoft.com/office/drawing/2014/main" id="{000C2FEB-CBB2-CC4A-861F-09341D3C955B}"/>
              </a:ext>
            </a:extLst>
          </p:cNvPr>
          <p:cNvSpPr/>
          <p:nvPr/>
        </p:nvSpPr>
        <p:spPr>
          <a:xfrm>
            <a:off x="9395854"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4</a:t>
            </a:r>
          </a:p>
        </p:txBody>
      </p:sp>
      <p:sp>
        <p:nvSpPr>
          <p:cNvPr id="67" name="Rectangle 66">
            <a:extLst>
              <a:ext uri="{FF2B5EF4-FFF2-40B4-BE49-F238E27FC236}">
                <a16:creationId xmlns:a16="http://schemas.microsoft.com/office/drawing/2014/main" id="{75F82D68-BC36-8D42-B289-220BF76C8EBE}"/>
              </a:ext>
            </a:extLst>
          </p:cNvPr>
          <p:cNvSpPr/>
          <p:nvPr/>
        </p:nvSpPr>
        <p:spPr>
          <a:xfrm>
            <a:off x="8991289"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5</a:t>
            </a:r>
          </a:p>
        </p:txBody>
      </p:sp>
      <p:sp>
        <p:nvSpPr>
          <p:cNvPr id="68" name="Rectangle 67">
            <a:extLst>
              <a:ext uri="{FF2B5EF4-FFF2-40B4-BE49-F238E27FC236}">
                <a16:creationId xmlns:a16="http://schemas.microsoft.com/office/drawing/2014/main" id="{DEE8A8FF-36BD-624D-B52C-95BF592ECA83}"/>
              </a:ext>
            </a:extLst>
          </p:cNvPr>
          <p:cNvSpPr/>
          <p:nvPr/>
        </p:nvSpPr>
        <p:spPr>
          <a:xfrm>
            <a:off x="8586724"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69" name="Straight Arrow Connector 68">
            <a:extLst>
              <a:ext uri="{FF2B5EF4-FFF2-40B4-BE49-F238E27FC236}">
                <a16:creationId xmlns:a16="http://schemas.microsoft.com/office/drawing/2014/main" id="{3236A3C7-C867-8E4A-A822-22CC9CC820AA}"/>
              </a:ext>
            </a:extLst>
          </p:cNvPr>
          <p:cNvCxnSpPr>
            <a:cxnSpLocks/>
          </p:cNvCxnSpPr>
          <p:nvPr/>
        </p:nvCxnSpPr>
        <p:spPr>
          <a:xfrm>
            <a:off x="10229262" y="3025332"/>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FAAEC8E-F150-674F-806F-E218C03A1FC2}"/>
              </a:ext>
            </a:extLst>
          </p:cNvPr>
          <p:cNvSpPr txBox="1"/>
          <p:nvPr/>
        </p:nvSpPr>
        <p:spPr>
          <a:xfrm>
            <a:off x="9028332" y="3396606"/>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FIFO</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AD89EB4E-F575-F946-B74D-F27F1993948C}"/>
              </a:ext>
            </a:extLst>
          </p:cNvPr>
          <p:cNvSpPr/>
          <p:nvPr/>
        </p:nvSpPr>
        <p:spPr>
          <a:xfrm>
            <a:off x="6274879"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72" name="Rectangle 71">
            <a:extLst>
              <a:ext uri="{FF2B5EF4-FFF2-40B4-BE49-F238E27FC236}">
                <a16:creationId xmlns:a16="http://schemas.microsoft.com/office/drawing/2014/main" id="{DE883A59-FC89-FF47-AB38-3C2917C21B19}"/>
              </a:ext>
            </a:extLst>
          </p:cNvPr>
          <p:cNvSpPr/>
          <p:nvPr/>
        </p:nvSpPr>
        <p:spPr>
          <a:xfrm>
            <a:off x="5870314"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4</a:t>
            </a:r>
          </a:p>
        </p:txBody>
      </p:sp>
      <p:sp>
        <p:nvSpPr>
          <p:cNvPr id="73" name="Rectangle 72">
            <a:extLst>
              <a:ext uri="{FF2B5EF4-FFF2-40B4-BE49-F238E27FC236}">
                <a16:creationId xmlns:a16="http://schemas.microsoft.com/office/drawing/2014/main" id="{4CD7A4A4-01F6-624E-846E-A8C2A3FA54D5}"/>
              </a:ext>
            </a:extLst>
          </p:cNvPr>
          <p:cNvSpPr/>
          <p:nvPr/>
        </p:nvSpPr>
        <p:spPr>
          <a:xfrm>
            <a:off x="5465749"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5</a:t>
            </a:r>
          </a:p>
        </p:txBody>
      </p:sp>
      <p:sp>
        <p:nvSpPr>
          <p:cNvPr id="74" name="Rectangle 73">
            <a:extLst>
              <a:ext uri="{FF2B5EF4-FFF2-40B4-BE49-F238E27FC236}">
                <a16:creationId xmlns:a16="http://schemas.microsoft.com/office/drawing/2014/main" id="{57DEF56C-5E8B-DB42-A18B-8F9A835A5ADD}"/>
              </a:ext>
            </a:extLst>
          </p:cNvPr>
          <p:cNvSpPr/>
          <p:nvPr/>
        </p:nvSpPr>
        <p:spPr>
          <a:xfrm>
            <a:off x="5061184"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75" name="Rectangle 74">
            <a:extLst>
              <a:ext uri="{FF2B5EF4-FFF2-40B4-BE49-F238E27FC236}">
                <a16:creationId xmlns:a16="http://schemas.microsoft.com/office/drawing/2014/main" id="{60570DD1-A3A6-3841-A612-FBCAFAD29D8A}"/>
              </a:ext>
            </a:extLst>
          </p:cNvPr>
          <p:cNvSpPr/>
          <p:nvPr/>
        </p:nvSpPr>
        <p:spPr>
          <a:xfrm>
            <a:off x="4658214"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76" name="Rectangle 75">
            <a:extLst>
              <a:ext uri="{FF2B5EF4-FFF2-40B4-BE49-F238E27FC236}">
                <a16:creationId xmlns:a16="http://schemas.microsoft.com/office/drawing/2014/main" id="{A25F2D15-5BF5-314E-B1B2-1947923309AF}"/>
              </a:ext>
            </a:extLst>
          </p:cNvPr>
          <p:cNvSpPr/>
          <p:nvPr/>
        </p:nvSpPr>
        <p:spPr>
          <a:xfrm>
            <a:off x="4253649" y="279673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77" name="Straight Arrow Connector 76">
            <a:extLst>
              <a:ext uri="{FF2B5EF4-FFF2-40B4-BE49-F238E27FC236}">
                <a16:creationId xmlns:a16="http://schemas.microsoft.com/office/drawing/2014/main" id="{B55D9DF2-A345-D243-80BA-2CDB6B43FF72}"/>
              </a:ext>
            </a:extLst>
          </p:cNvPr>
          <p:cNvCxnSpPr>
            <a:cxnSpLocks/>
          </p:cNvCxnSpPr>
          <p:nvPr/>
        </p:nvCxnSpPr>
        <p:spPr>
          <a:xfrm>
            <a:off x="6944680" y="3025332"/>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EBAF077-E5F5-C04F-9CE7-9BA670A2B4DF}"/>
              </a:ext>
            </a:extLst>
          </p:cNvPr>
          <p:cNvSpPr txBox="1"/>
          <p:nvPr/>
        </p:nvSpPr>
        <p:spPr>
          <a:xfrm>
            <a:off x="1152044" y="2812543"/>
            <a:ext cx="8835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FIFO</a:t>
            </a:r>
            <a:endPar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79" name="Straight Arrow Connector 78">
            <a:extLst>
              <a:ext uri="{FF2B5EF4-FFF2-40B4-BE49-F238E27FC236}">
                <a16:creationId xmlns:a16="http://schemas.microsoft.com/office/drawing/2014/main" id="{09C75DE2-511E-7541-A908-5461EC866B23}"/>
              </a:ext>
            </a:extLst>
          </p:cNvPr>
          <p:cNvCxnSpPr>
            <a:cxnSpLocks/>
          </p:cNvCxnSpPr>
          <p:nvPr/>
        </p:nvCxnSpPr>
        <p:spPr>
          <a:xfrm>
            <a:off x="8544150" y="5541109"/>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5FD4A3B-51C0-0349-9D5B-E429BB36B3BA}"/>
              </a:ext>
            </a:extLst>
          </p:cNvPr>
          <p:cNvCxnSpPr>
            <a:cxnSpLocks/>
          </p:cNvCxnSpPr>
          <p:nvPr/>
        </p:nvCxnSpPr>
        <p:spPr>
          <a:xfrm>
            <a:off x="8544150" y="6223905"/>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A312A3-2A66-C346-A2B8-9AA3E413F262}"/>
              </a:ext>
            </a:extLst>
          </p:cNvPr>
          <p:cNvCxnSpPr>
            <a:cxnSpLocks/>
          </p:cNvCxnSpPr>
          <p:nvPr/>
        </p:nvCxnSpPr>
        <p:spPr>
          <a:xfrm flipV="1">
            <a:off x="10229262" y="5537218"/>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67996D2-AE13-4048-8F19-E25973D04AD1}"/>
              </a:ext>
            </a:extLst>
          </p:cNvPr>
          <p:cNvSpPr/>
          <p:nvPr/>
        </p:nvSpPr>
        <p:spPr>
          <a:xfrm>
            <a:off x="9800419"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83" name="Rectangle 82">
            <a:extLst>
              <a:ext uri="{FF2B5EF4-FFF2-40B4-BE49-F238E27FC236}">
                <a16:creationId xmlns:a16="http://schemas.microsoft.com/office/drawing/2014/main" id="{3D4D0376-9C59-0840-AF29-9E15B2170DDF}"/>
              </a:ext>
            </a:extLst>
          </p:cNvPr>
          <p:cNvSpPr/>
          <p:nvPr/>
        </p:nvSpPr>
        <p:spPr>
          <a:xfrm>
            <a:off x="9395854"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84" name="Rectangle 83">
            <a:extLst>
              <a:ext uri="{FF2B5EF4-FFF2-40B4-BE49-F238E27FC236}">
                <a16:creationId xmlns:a16="http://schemas.microsoft.com/office/drawing/2014/main" id="{2CF36546-E692-CE48-A6A4-C094D5253728}"/>
              </a:ext>
            </a:extLst>
          </p:cNvPr>
          <p:cNvSpPr/>
          <p:nvPr/>
        </p:nvSpPr>
        <p:spPr>
          <a:xfrm>
            <a:off x="8991289"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85" name="Rectangle 84">
            <a:extLst>
              <a:ext uri="{FF2B5EF4-FFF2-40B4-BE49-F238E27FC236}">
                <a16:creationId xmlns:a16="http://schemas.microsoft.com/office/drawing/2014/main" id="{90C65421-A89F-9B4B-99F6-A88AD593DC2F}"/>
              </a:ext>
            </a:extLst>
          </p:cNvPr>
          <p:cNvSpPr/>
          <p:nvPr/>
        </p:nvSpPr>
        <p:spPr>
          <a:xfrm>
            <a:off x="8586724"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86" name="Straight Arrow Connector 85">
            <a:extLst>
              <a:ext uri="{FF2B5EF4-FFF2-40B4-BE49-F238E27FC236}">
                <a16:creationId xmlns:a16="http://schemas.microsoft.com/office/drawing/2014/main" id="{5189AF31-E4A3-7343-B87F-FCD28573358E}"/>
              </a:ext>
            </a:extLst>
          </p:cNvPr>
          <p:cNvCxnSpPr>
            <a:cxnSpLocks/>
          </p:cNvCxnSpPr>
          <p:nvPr/>
        </p:nvCxnSpPr>
        <p:spPr>
          <a:xfrm>
            <a:off x="10229262" y="5878363"/>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BED7143-9D6D-934F-8AA5-670631A15F6F}"/>
              </a:ext>
            </a:extLst>
          </p:cNvPr>
          <p:cNvSpPr txBox="1"/>
          <p:nvPr/>
        </p:nvSpPr>
        <p:spPr>
          <a:xfrm>
            <a:off x="9028332" y="6249637"/>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FIFO</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FFFE7E0F-ADAC-9240-AF2E-7DF2B5E5AE45}"/>
              </a:ext>
            </a:extLst>
          </p:cNvPr>
          <p:cNvGrpSpPr/>
          <p:nvPr/>
        </p:nvGrpSpPr>
        <p:grpSpPr>
          <a:xfrm>
            <a:off x="4253649" y="5649763"/>
            <a:ext cx="2359558" cy="457200"/>
            <a:chOff x="4253649" y="5649763"/>
            <a:chExt cx="2359558" cy="457200"/>
          </a:xfrm>
        </p:grpSpPr>
        <p:sp>
          <p:nvSpPr>
            <p:cNvPr id="90" name="Rectangle 89">
              <a:extLst>
                <a:ext uri="{FF2B5EF4-FFF2-40B4-BE49-F238E27FC236}">
                  <a16:creationId xmlns:a16="http://schemas.microsoft.com/office/drawing/2014/main" id="{3DBD291D-877B-AC45-B18A-E6149583B19E}"/>
                </a:ext>
              </a:extLst>
            </p:cNvPr>
            <p:cNvSpPr/>
            <p:nvPr/>
          </p:nvSpPr>
          <p:spPr>
            <a:xfrm>
              <a:off x="5465749"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5</a:t>
              </a:r>
            </a:p>
          </p:txBody>
        </p:sp>
        <p:sp>
          <p:nvSpPr>
            <p:cNvPr id="88" name="Rectangle 87">
              <a:extLst>
                <a:ext uri="{FF2B5EF4-FFF2-40B4-BE49-F238E27FC236}">
                  <a16:creationId xmlns:a16="http://schemas.microsoft.com/office/drawing/2014/main" id="{80B85036-A1F7-F04D-AFC3-2345582ED553}"/>
                </a:ext>
              </a:extLst>
            </p:cNvPr>
            <p:cNvSpPr/>
            <p:nvPr/>
          </p:nvSpPr>
          <p:spPr>
            <a:xfrm>
              <a:off x="6274879"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89" name="Rectangle 88">
              <a:extLst>
                <a:ext uri="{FF2B5EF4-FFF2-40B4-BE49-F238E27FC236}">
                  <a16:creationId xmlns:a16="http://schemas.microsoft.com/office/drawing/2014/main" id="{0997AA82-1ACA-F64E-8F3E-C342038BD584}"/>
                </a:ext>
              </a:extLst>
            </p:cNvPr>
            <p:cNvSpPr/>
            <p:nvPr/>
          </p:nvSpPr>
          <p:spPr>
            <a:xfrm>
              <a:off x="5870314"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4</a:t>
              </a:r>
            </a:p>
          </p:txBody>
        </p:sp>
        <p:sp>
          <p:nvSpPr>
            <p:cNvPr id="91" name="Rectangle 90">
              <a:extLst>
                <a:ext uri="{FF2B5EF4-FFF2-40B4-BE49-F238E27FC236}">
                  <a16:creationId xmlns:a16="http://schemas.microsoft.com/office/drawing/2014/main" id="{121235E1-F98F-6249-A0AE-9E832EBC84D0}"/>
                </a:ext>
              </a:extLst>
            </p:cNvPr>
            <p:cNvSpPr/>
            <p:nvPr/>
          </p:nvSpPr>
          <p:spPr>
            <a:xfrm>
              <a:off x="5061184"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92" name="Rectangle 91">
              <a:extLst>
                <a:ext uri="{FF2B5EF4-FFF2-40B4-BE49-F238E27FC236}">
                  <a16:creationId xmlns:a16="http://schemas.microsoft.com/office/drawing/2014/main" id="{11F26DC1-698C-4448-8A8F-1F1C5C04D3D4}"/>
                </a:ext>
              </a:extLst>
            </p:cNvPr>
            <p:cNvSpPr/>
            <p:nvPr/>
          </p:nvSpPr>
          <p:spPr>
            <a:xfrm>
              <a:off x="4658214"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93" name="Rectangle 92">
              <a:extLst>
                <a:ext uri="{FF2B5EF4-FFF2-40B4-BE49-F238E27FC236}">
                  <a16:creationId xmlns:a16="http://schemas.microsoft.com/office/drawing/2014/main" id="{6C9082A8-6D60-8C48-9685-AB0D126D0D61}"/>
                </a:ext>
              </a:extLst>
            </p:cNvPr>
            <p:cNvSpPr/>
            <p:nvPr/>
          </p:nvSpPr>
          <p:spPr>
            <a:xfrm>
              <a:off x="4253649" y="564976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grpSp>
      <p:cxnSp>
        <p:nvCxnSpPr>
          <p:cNvPr id="94" name="Straight Arrow Connector 93">
            <a:extLst>
              <a:ext uri="{FF2B5EF4-FFF2-40B4-BE49-F238E27FC236}">
                <a16:creationId xmlns:a16="http://schemas.microsoft.com/office/drawing/2014/main" id="{1E4CE794-CBB0-A04B-BBA6-67186FE1FEBA}"/>
              </a:ext>
            </a:extLst>
          </p:cNvPr>
          <p:cNvCxnSpPr>
            <a:cxnSpLocks/>
          </p:cNvCxnSpPr>
          <p:nvPr/>
        </p:nvCxnSpPr>
        <p:spPr>
          <a:xfrm>
            <a:off x="6944680" y="5878363"/>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7E52B55-6828-A64F-A910-25EC50933567}"/>
              </a:ext>
            </a:extLst>
          </p:cNvPr>
          <p:cNvSpPr txBox="1"/>
          <p:nvPr/>
        </p:nvSpPr>
        <p:spPr>
          <a:xfrm>
            <a:off x="1152044" y="5665574"/>
            <a:ext cx="9188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AIFO</a:t>
            </a:r>
            <a:endPar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F5A9E5B9-192E-EF48-AA59-8EEB16E56EEE}"/>
              </a:ext>
            </a:extLst>
          </p:cNvPr>
          <p:cNvGrpSpPr/>
          <p:nvPr/>
        </p:nvGrpSpPr>
        <p:grpSpPr>
          <a:xfrm>
            <a:off x="5546263" y="5692831"/>
            <a:ext cx="562880" cy="347253"/>
            <a:chOff x="5546263" y="5692831"/>
            <a:chExt cx="562880" cy="347253"/>
          </a:xfrm>
        </p:grpSpPr>
        <p:grpSp>
          <p:nvGrpSpPr>
            <p:cNvPr id="100" name="Group 99">
              <a:extLst>
                <a:ext uri="{FF2B5EF4-FFF2-40B4-BE49-F238E27FC236}">
                  <a16:creationId xmlns:a16="http://schemas.microsoft.com/office/drawing/2014/main" id="{D074B026-65D3-E940-B0DE-4166B69FF877}"/>
                </a:ext>
              </a:extLst>
            </p:cNvPr>
            <p:cNvGrpSpPr/>
            <p:nvPr/>
          </p:nvGrpSpPr>
          <p:grpSpPr>
            <a:xfrm>
              <a:off x="5546263" y="5692831"/>
              <a:ext cx="146304" cy="345157"/>
              <a:chOff x="8035650" y="1019934"/>
              <a:chExt cx="146304" cy="345157"/>
            </a:xfrm>
          </p:grpSpPr>
          <p:cxnSp>
            <p:nvCxnSpPr>
              <p:cNvPr id="97" name="Straight Connector 96">
                <a:extLst>
                  <a:ext uri="{FF2B5EF4-FFF2-40B4-BE49-F238E27FC236}">
                    <a16:creationId xmlns:a16="http://schemas.microsoft.com/office/drawing/2014/main" id="{2F56A3A3-E919-F64E-BAAD-292DA02821F6}"/>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17F9C92-41B9-B342-BA2F-F8509D6FF906}"/>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40A32BEE-F8C7-0A44-8135-C66CF333848E}"/>
                </a:ext>
              </a:extLst>
            </p:cNvPr>
            <p:cNvGrpSpPr/>
            <p:nvPr/>
          </p:nvGrpSpPr>
          <p:grpSpPr>
            <a:xfrm>
              <a:off x="5962839" y="5694927"/>
              <a:ext cx="146304" cy="345157"/>
              <a:chOff x="8035650" y="1019934"/>
              <a:chExt cx="146304" cy="345157"/>
            </a:xfrm>
          </p:grpSpPr>
          <p:cxnSp>
            <p:nvCxnSpPr>
              <p:cNvPr id="102" name="Straight Connector 101">
                <a:extLst>
                  <a:ext uri="{FF2B5EF4-FFF2-40B4-BE49-F238E27FC236}">
                    <a16:creationId xmlns:a16="http://schemas.microsoft.com/office/drawing/2014/main" id="{2E53A4A4-74B5-824E-81A3-3F1579647BA4}"/>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BF89B5A-9523-C34F-8BD4-87A4D0DFDFF4}"/>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F5421F06-1450-544E-A248-57DB5B3505E7}"/>
              </a:ext>
            </a:extLst>
          </p:cNvPr>
          <p:cNvGrpSpPr/>
          <p:nvPr/>
        </p:nvGrpSpPr>
        <p:grpSpPr>
          <a:xfrm>
            <a:off x="5554952" y="4342984"/>
            <a:ext cx="146304" cy="345157"/>
            <a:chOff x="8035650" y="1019934"/>
            <a:chExt cx="146304" cy="345157"/>
          </a:xfrm>
        </p:grpSpPr>
        <p:cxnSp>
          <p:nvCxnSpPr>
            <p:cNvPr id="105" name="Straight Connector 104">
              <a:extLst>
                <a:ext uri="{FF2B5EF4-FFF2-40B4-BE49-F238E27FC236}">
                  <a16:creationId xmlns:a16="http://schemas.microsoft.com/office/drawing/2014/main" id="{EC643507-1AA3-3148-81C5-8BB1AEC703E0}"/>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6BCE0A9-F1F9-5549-BF38-5C0AC9B2134A}"/>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C0A6B01-DB60-6741-BC81-447A900FC463}"/>
              </a:ext>
            </a:extLst>
          </p:cNvPr>
          <p:cNvGrpSpPr/>
          <p:nvPr/>
        </p:nvGrpSpPr>
        <p:grpSpPr>
          <a:xfrm>
            <a:off x="4340757" y="2841283"/>
            <a:ext cx="146304" cy="345157"/>
            <a:chOff x="8035650" y="1019934"/>
            <a:chExt cx="146304" cy="345157"/>
          </a:xfrm>
        </p:grpSpPr>
        <p:cxnSp>
          <p:nvCxnSpPr>
            <p:cNvPr id="108" name="Straight Connector 107">
              <a:extLst>
                <a:ext uri="{FF2B5EF4-FFF2-40B4-BE49-F238E27FC236}">
                  <a16:creationId xmlns:a16="http://schemas.microsoft.com/office/drawing/2014/main" id="{6E5ED396-5135-CB45-AECC-A818AB34EBE6}"/>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56F4A17-28FD-8E42-A8C1-872D5528AD15}"/>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E5E07F5-1BFF-6E48-9595-CD554EA3EC9B}"/>
              </a:ext>
            </a:extLst>
          </p:cNvPr>
          <p:cNvGrpSpPr/>
          <p:nvPr/>
        </p:nvGrpSpPr>
        <p:grpSpPr>
          <a:xfrm>
            <a:off x="4756626" y="2838700"/>
            <a:ext cx="146304" cy="345157"/>
            <a:chOff x="8035650" y="1019934"/>
            <a:chExt cx="146304" cy="345157"/>
          </a:xfrm>
        </p:grpSpPr>
        <p:cxnSp>
          <p:nvCxnSpPr>
            <p:cNvPr id="111" name="Straight Connector 110">
              <a:extLst>
                <a:ext uri="{FF2B5EF4-FFF2-40B4-BE49-F238E27FC236}">
                  <a16:creationId xmlns:a16="http://schemas.microsoft.com/office/drawing/2014/main" id="{D7976F89-72D4-994A-8F18-A6B9F0461A42}"/>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9CF289D-D77F-E645-9F76-B1DDF6B45B53}"/>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48FA073-EF3F-B84C-9F88-7A436968CC6D}"/>
              </a:ext>
            </a:extLst>
          </p:cNvPr>
          <p:cNvGrpSpPr/>
          <p:nvPr/>
        </p:nvGrpSpPr>
        <p:grpSpPr>
          <a:xfrm>
            <a:off x="5955322" y="4340404"/>
            <a:ext cx="146304" cy="345157"/>
            <a:chOff x="8035650" y="1019934"/>
            <a:chExt cx="146304" cy="345157"/>
          </a:xfrm>
        </p:grpSpPr>
        <p:cxnSp>
          <p:nvCxnSpPr>
            <p:cNvPr id="114" name="Straight Connector 113">
              <a:extLst>
                <a:ext uri="{FF2B5EF4-FFF2-40B4-BE49-F238E27FC236}">
                  <a16:creationId xmlns:a16="http://schemas.microsoft.com/office/drawing/2014/main" id="{79C6B5A6-DBD0-AE49-B390-B7F8D015B367}"/>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0F1E89F-EA83-8643-9020-A25F2A1BFF10}"/>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5F4C1DED-AAE2-1D45-B54D-9784C157F255}"/>
              </a:ext>
            </a:extLst>
          </p:cNvPr>
          <p:cNvSpPr/>
          <p:nvPr/>
        </p:nvSpPr>
        <p:spPr>
          <a:xfrm>
            <a:off x="7077503" y="5355431"/>
            <a:ext cx="978408" cy="4572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rank&lt;3?</a:t>
            </a:r>
          </a:p>
        </p:txBody>
      </p:sp>
      <p:sp>
        <p:nvSpPr>
          <p:cNvPr id="2" name="Title 41">
            <a:extLst>
              <a:ext uri="{FF2B5EF4-FFF2-40B4-BE49-F238E27FC236}">
                <a16:creationId xmlns:a16="http://schemas.microsoft.com/office/drawing/2014/main" id="{8BB56925-FB0A-4E18-95B8-C4577ABA986E}"/>
              </a:ext>
            </a:extLst>
          </p:cNvPr>
          <p:cNvSpPr txBox="1">
            <a:spLocks/>
          </p:cNvSpPr>
          <p:nvPr/>
        </p:nvSpPr>
        <p:spPr>
          <a:xfrm>
            <a:off x="258181" y="807523"/>
            <a:ext cx="6396619" cy="798726"/>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What is </a:t>
            </a:r>
            <a:r>
              <a:rPr kumimoji="0" lang="en-US" altLang="zh-CN"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the</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“right” set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of packets to drop?</a:t>
            </a:r>
          </a:p>
        </p:txBody>
      </p:sp>
    </p:spTree>
    <p:custDataLst>
      <p:tags r:id="rId1"/>
    </p:custDataLst>
    <p:extLst>
      <p:ext uri="{BB962C8B-B14F-4D97-AF65-F5344CB8AC3E}">
        <p14:creationId xmlns:p14="http://schemas.microsoft.com/office/powerpoint/2010/main" val="23402696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65" grpId="0" animBg="1"/>
      <p:bldP spid="66" grpId="0" animBg="1"/>
      <p:bldP spid="67" grpId="0" animBg="1"/>
      <p:bldP spid="68" grpId="0" animBg="1"/>
      <p:bldP spid="82" grpId="0" animBg="1"/>
      <p:bldP spid="83" grpId="0" animBg="1"/>
      <p:bldP spid="84" grpId="0" animBg="1"/>
      <p:bldP spid="85" grpId="0" animBg="1"/>
      <p:bldP spid="1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1">
            <a:extLst>
              <a:ext uri="{FF2B5EF4-FFF2-40B4-BE49-F238E27FC236}">
                <a16:creationId xmlns:a16="http://schemas.microsoft.com/office/drawing/2014/main" id="{14623D49-AEE3-364C-BA55-CFDDBE6B330D}"/>
              </a:ext>
            </a:extLst>
          </p:cNvPr>
          <p:cNvSpPr txBox="1">
            <a:spLocks/>
          </p:cNvSpPr>
          <p:nvPr/>
        </p:nvSpPr>
        <p:spPr>
          <a:xfrm>
            <a:off x="694332" y="2963209"/>
            <a:ext cx="10386956" cy="348566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AIFO uses </a:t>
            </a:r>
            <a:r>
              <a:rPr kumimoji="0" lang="en-US" sz="2400" b="1" i="0" u="none" strike="noStrike" kern="1200" cap="none" spc="0" normalizeH="0" baseline="0" noProof="0" dirty="0">
                <a:ln>
                  <a:noFill/>
                </a:ln>
                <a:solidFill>
                  <a:schemeClr val="accent1"/>
                </a:solidFill>
                <a:effectLst/>
                <a:uLnTx/>
                <a:uFillTx/>
                <a:latin typeface="Helvetica Neue" charset="0"/>
                <a:ea typeface="Helvetica Neue" charset="0"/>
                <a:cs typeface="Helvetica Neue" charset="0"/>
              </a:rPr>
              <a:t>admission control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to achieve the goal</a:t>
            </a:r>
          </a:p>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Uses only </a:t>
            </a:r>
            <a:r>
              <a:rPr kumimoji="0" lang="en-US" sz="2400" b="1" i="0" u="none" strike="noStrike" kern="1200" cap="none" spc="0" normalizeH="0" baseline="0" noProof="0" dirty="0">
                <a:ln>
                  <a:noFill/>
                </a:ln>
                <a:solidFill>
                  <a:srgbClr val="C00000"/>
                </a:solidFill>
                <a:effectLst/>
                <a:uLnTx/>
                <a:uFillTx/>
                <a:latin typeface="Helvetica Neue" charset="0"/>
                <a:ea typeface="Helvetica Neue" charset="0"/>
                <a:cs typeface="Helvetica Neue" charset="0"/>
              </a:rPr>
              <a:t>one</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 FIFO queue</a:t>
            </a: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Drops</a:t>
            </a:r>
            <a:r>
              <a:rPr kumimoji="0" lang="zh-CN" altLang="en-US" sz="2400" b="0" i="0" u="none" strike="noStrike" kern="1200" cap="none" spc="0" normalizeH="0" baseline="0" noProof="0" dirty="0">
                <a:ln>
                  <a:noFill/>
                </a:ln>
                <a:solidFill>
                  <a:srgbClr val="000000"/>
                </a:solidFill>
                <a:effectLst/>
                <a:uLnTx/>
                <a:uFillTx/>
                <a:latin typeface="Helvetica Neue" charset="0"/>
                <a:cs typeface="Helvetica Neue" charset="0"/>
              </a:rPr>
              <a:t> </a:t>
            </a:r>
            <a:r>
              <a:rPr kumimoji="0" lang="en-US" altLang="zh-CN"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packets based on</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 their ranks</a:t>
            </a:r>
          </a:p>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Drops packets even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when the queue has room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(e.g., packet 4 and 5)</a:t>
            </a:r>
          </a:p>
        </p:txBody>
      </p:sp>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9" name="Title 41">
            <a:extLst>
              <a:ext uri="{FF2B5EF4-FFF2-40B4-BE49-F238E27FC236}">
                <a16:creationId xmlns:a16="http://schemas.microsoft.com/office/drawing/2014/main" id="{002F08C5-D026-7B47-8F88-71E14F2FB734}"/>
              </a:ext>
            </a:extLst>
          </p:cNvPr>
          <p:cNvSpPr txBox="1">
            <a:spLocks/>
          </p:cNvSpPr>
          <p:nvPr/>
        </p:nvSpPr>
        <p:spPr>
          <a:xfrm>
            <a:off x="68240" y="-102420"/>
            <a:ext cx="11227676"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5B9BD5">
                    <a:lumMod val="50000"/>
                  </a:srgbClr>
                </a:solidFill>
                <a:effectLst/>
                <a:uLnTx/>
                <a:uFillTx/>
                <a:latin typeface="Helvetica Neue" charset="0"/>
                <a:ea typeface="Helvetica Neue" charset="0"/>
                <a:cs typeface="Helvetica Neue" charset="0"/>
              </a:rPr>
              <a:t>AIFO Design</a:t>
            </a:r>
            <a:endParaRPr kumimoji="0" lang="en-US" sz="3600" b="1" i="0" u="none" strike="noStrike" kern="1200" cap="none" spc="0" normalizeH="0" baseline="0" noProof="0" dirty="0">
              <a:ln>
                <a:noFill/>
              </a:ln>
              <a:solidFill>
                <a:srgbClr val="5B9BD5">
                  <a:lumMod val="50000"/>
                </a:srgbClr>
              </a:solidFill>
              <a:effectLst/>
              <a:uLnTx/>
              <a:uFillTx/>
              <a:latin typeface="Helvetica Neue" charset="0"/>
              <a:ea typeface="Helvetica Neue" charset="0"/>
              <a:cs typeface="Helvetica Neue" charset="0"/>
            </a:endParaRPr>
          </a:p>
        </p:txBody>
      </p:sp>
      <p:cxnSp>
        <p:nvCxnSpPr>
          <p:cNvPr id="13" name="Straight Arrow Connector 12">
            <a:extLst>
              <a:ext uri="{FF2B5EF4-FFF2-40B4-BE49-F238E27FC236}">
                <a16:creationId xmlns:a16="http://schemas.microsoft.com/office/drawing/2014/main" id="{CC6E622C-577C-EB42-8A9E-0E578C8B2EF7}"/>
              </a:ext>
            </a:extLst>
          </p:cNvPr>
          <p:cNvCxnSpPr>
            <a:cxnSpLocks/>
          </p:cNvCxnSpPr>
          <p:nvPr/>
        </p:nvCxnSpPr>
        <p:spPr>
          <a:xfrm>
            <a:off x="8435662" y="2083253"/>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39F537-F24F-E24A-9A38-1389CAE6B023}"/>
              </a:ext>
            </a:extLst>
          </p:cNvPr>
          <p:cNvCxnSpPr>
            <a:cxnSpLocks/>
          </p:cNvCxnSpPr>
          <p:nvPr/>
        </p:nvCxnSpPr>
        <p:spPr>
          <a:xfrm>
            <a:off x="8435662" y="2766049"/>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124552-89E4-6F4C-844F-E4C3AD8417EB}"/>
              </a:ext>
            </a:extLst>
          </p:cNvPr>
          <p:cNvCxnSpPr>
            <a:cxnSpLocks/>
          </p:cNvCxnSpPr>
          <p:nvPr/>
        </p:nvCxnSpPr>
        <p:spPr>
          <a:xfrm flipV="1">
            <a:off x="10120774" y="2079362"/>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630913E-15A5-6F45-856D-751C049FB3B9}"/>
              </a:ext>
            </a:extLst>
          </p:cNvPr>
          <p:cNvSpPr/>
          <p:nvPr/>
        </p:nvSpPr>
        <p:spPr>
          <a:xfrm>
            <a:off x="9691931"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17" name="Rectangle 16">
            <a:extLst>
              <a:ext uri="{FF2B5EF4-FFF2-40B4-BE49-F238E27FC236}">
                <a16:creationId xmlns:a16="http://schemas.microsoft.com/office/drawing/2014/main" id="{B9BCB56B-5204-144B-B3C1-076067474B16}"/>
              </a:ext>
            </a:extLst>
          </p:cNvPr>
          <p:cNvSpPr/>
          <p:nvPr/>
        </p:nvSpPr>
        <p:spPr>
          <a:xfrm>
            <a:off x="9287366"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18" name="Rectangle 17">
            <a:extLst>
              <a:ext uri="{FF2B5EF4-FFF2-40B4-BE49-F238E27FC236}">
                <a16:creationId xmlns:a16="http://schemas.microsoft.com/office/drawing/2014/main" id="{A0DBFE7D-CCDB-FB40-9C0B-0DFA942E7492}"/>
              </a:ext>
            </a:extLst>
          </p:cNvPr>
          <p:cNvSpPr/>
          <p:nvPr/>
        </p:nvSpPr>
        <p:spPr>
          <a:xfrm>
            <a:off x="8882801"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19" name="Rectangle 18">
            <a:extLst>
              <a:ext uri="{FF2B5EF4-FFF2-40B4-BE49-F238E27FC236}">
                <a16:creationId xmlns:a16="http://schemas.microsoft.com/office/drawing/2014/main" id="{19EB6A7F-4DA5-BD41-9B1F-03AF49F6E872}"/>
              </a:ext>
            </a:extLst>
          </p:cNvPr>
          <p:cNvSpPr/>
          <p:nvPr/>
        </p:nvSpPr>
        <p:spPr>
          <a:xfrm>
            <a:off x="8478236"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cxnSp>
        <p:nvCxnSpPr>
          <p:cNvPr id="20" name="Straight Arrow Connector 19">
            <a:extLst>
              <a:ext uri="{FF2B5EF4-FFF2-40B4-BE49-F238E27FC236}">
                <a16:creationId xmlns:a16="http://schemas.microsoft.com/office/drawing/2014/main" id="{41926DE5-89AF-C342-ABA4-24E4606958B8}"/>
              </a:ext>
            </a:extLst>
          </p:cNvPr>
          <p:cNvCxnSpPr>
            <a:cxnSpLocks/>
          </p:cNvCxnSpPr>
          <p:nvPr/>
        </p:nvCxnSpPr>
        <p:spPr>
          <a:xfrm>
            <a:off x="10120774" y="2420507"/>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FE7D17-A888-9646-8FED-136F2CCA873B}"/>
              </a:ext>
            </a:extLst>
          </p:cNvPr>
          <p:cNvSpPr txBox="1"/>
          <p:nvPr/>
        </p:nvSpPr>
        <p:spPr>
          <a:xfrm>
            <a:off x="8919844" y="2791781"/>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FIFO</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370F8218-B58D-C145-BC57-71B74E915964}"/>
              </a:ext>
            </a:extLst>
          </p:cNvPr>
          <p:cNvGrpSpPr/>
          <p:nvPr/>
        </p:nvGrpSpPr>
        <p:grpSpPr>
          <a:xfrm>
            <a:off x="4145161" y="2191907"/>
            <a:ext cx="2359558" cy="457200"/>
            <a:chOff x="4145161" y="2191907"/>
            <a:chExt cx="2359558" cy="457200"/>
          </a:xfrm>
        </p:grpSpPr>
        <p:sp>
          <p:nvSpPr>
            <p:cNvPr id="23" name="Rectangle 22">
              <a:extLst>
                <a:ext uri="{FF2B5EF4-FFF2-40B4-BE49-F238E27FC236}">
                  <a16:creationId xmlns:a16="http://schemas.microsoft.com/office/drawing/2014/main" id="{2AFCD96D-CEAF-E045-8A64-9E9CB24CB3A8}"/>
                </a:ext>
              </a:extLst>
            </p:cNvPr>
            <p:cNvSpPr/>
            <p:nvPr/>
          </p:nvSpPr>
          <p:spPr>
            <a:xfrm>
              <a:off x="5761826"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4</a:t>
              </a:r>
            </a:p>
          </p:txBody>
        </p:sp>
        <p:sp>
          <p:nvSpPr>
            <p:cNvPr id="24" name="Rectangle 23">
              <a:extLst>
                <a:ext uri="{FF2B5EF4-FFF2-40B4-BE49-F238E27FC236}">
                  <a16:creationId xmlns:a16="http://schemas.microsoft.com/office/drawing/2014/main" id="{9B294D05-9D07-C748-AC0F-ADCF28456A4A}"/>
                </a:ext>
              </a:extLst>
            </p:cNvPr>
            <p:cNvSpPr/>
            <p:nvPr/>
          </p:nvSpPr>
          <p:spPr>
            <a:xfrm>
              <a:off x="5357261"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5</a:t>
              </a:r>
            </a:p>
          </p:txBody>
        </p:sp>
        <p:sp>
          <p:nvSpPr>
            <p:cNvPr id="22" name="Rectangle 21">
              <a:extLst>
                <a:ext uri="{FF2B5EF4-FFF2-40B4-BE49-F238E27FC236}">
                  <a16:creationId xmlns:a16="http://schemas.microsoft.com/office/drawing/2014/main" id="{39586E27-B2C6-FA4D-A2B6-8CBABE3EE9C0}"/>
                </a:ext>
              </a:extLst>
            </p:cNvPr>
            <p:cNvSpPr/>
            <p:nvPr/>
          </p:nvSpPr>
          <p:spPr>
            <a:xfrm>
              <a:off x="6166391"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25" name="Rectangle 24">
              <a:extLst>
                <a:ext uri="{FF2B5EF4-FFF2-40B4-BE49-F238E27FC236}">
                  <a16:creationId xmlns:a16="http://schemas.microsoft.com/office/drawing/2014/main" id="{A4C7BBCD-9FD0-2842-A2B3-C22D46BE8B5E}"/>
                </a:ext>
              </a:extLst>
            </p:cNvPr>
            <p:cNvSpPr/>
            <p:nvPr/>
          </p:nvSpPr>
          <p:spPr>
            <a:xfrm>
              <a:off x="4952696"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26" name="Rectangle 25">
              <a:extLst>
                <a:ext uri="{FF2B5EF4-FFF2-40B4-BE49-F238E27FC236}">
                  <a16:creationId xmlns:a16="http://schemas.microsoft.com/office/drawing/2014/main" id="{F5FD4D43-C958-DA4E-B677-0A6A4D9085F6}"/>
                </a:ext>
              </a:extLst>
            </p:cNvPr>
            <p:cNvSpPr/>
            <p:nvPr/>
          </p:nvSpPr>
          <p:spPr>
            <a:xfrm>
              <a:off x="4549726"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27" name="Rectangle 26">
              <a:extLst>
                <a:ext uri="{FF2B5EF4-FFF2-40B4-BE49-F238E27FC236}">
                  <a16:creationId xmlns:a16="http://schemas.microsoft.com/office/drawing/2014/main" id="{228A49C0-4AC7-A74E-BA08-7A3B0A6D5F5F}"/>
                </a:ext>
              </a:extLst>
            </p:cNvPr>
            <p:cNvSpPr/>
            <p:nvPr/>
          </p:nvSpPr>
          <p:spPr>
            <a:xfrm>
              <a:off x="4145161" y="2191907"/>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grpSp>
      <p:cxnSp>
        <p:nvCxnSpPr>
          <p:cNvPr id="28" name="Straight Arrow Connector 27">
            <a:extLst>
              <a:ext uri="{FF2B5EF4-FFF2-40B4-BE49-F238E27FC236}">
                <a16:creationId xmlns:a16="http://schemas.microsoft.com/office/drawing/2014/main" id="{0B54E03E-7239-9743-A238-3A143DB7F22E}"/>
              </a:ext>
            </a:extLst>
          </p:cNvPr>
          <p:cNvCxnSpPr>
            <a:cxnSpLocks/>
          </p:cNvCxnSpPr>
          <p:nvPr/>
        </p:nvCxnSpPr>
        <p:spPr>
          <a:xfrm>
            <a:off x="6836192" y="2420507"/>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57EF7-C94F-4543-8C93-BA14D76705A0}"/>
              </a:ext>
            </a:extLst>
          </p:cNvPr>
          <p:cNvSpPr txBox="1"/>
          <p:nvPr/>
        </p:nvSpPr>
        <p:spPr>
          <a:xfrm>
            <a:off x="1043556" y="2207718"/>
            <a:ext cx="9188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AIFO</a:t>
            </a:r>
            <a:endPar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6E14948C-951D-DE48-8655-82022E4420A7}"/>
              </a:ext>
            </a:extLst>
          </p:cNvPr>
          <p:cNvGrpSpPr/>
          <p:nvPr/>
        </p:nvGrpSpPr>
        <p:grpSpPr>
          <a:xfrm>
            <a:off x="5437775" y="2234975"/>
            <a:ext cx="562880" cy="347253"/>
            <a:chOff x="5437775" y="2234975"/>
            <a:chExt cx="562880" cy="347253"/>
          </a:xfrm>
        </p:grpSpPr>
        <p:grpSp>
          <p:nvGrpSpPr>
            <p:cNvPr id="30" name="Group 29">
              <a:extLst>
                <a:ext uri="{FF2B5EF4-FFF2-40B4-BE49-F238E27FC236}">
                  <a16:creationId xmlns:a16="http://schemas.microsoft.com/office/drawing/2014/main" id="{4A18EECD-5113-9649-A4B9-9AFD35EB1B68}"/>
                </a:ext>
              </a:extLst>
            </p:cNvPr>
            <p:cNvGrpSpPr/>
            <p:nvPr/>
          </p:nvGrpSpPr>
          <p:grpSpPr>
            <a:xfrm>
              <a:off x="5437775" y="2234975"/>
              <a:ext cx="146304" cy="345157"/>
              <a:chOff x="8035650" y="1019934"/>
              <a:chExt cx="146304" cy="345157"/>
            </a:xfrm>
          </p:grpSpPr>
          <p:cxnSp>
            <p:nvCxnSpPr>
              <p:cNvPr id="31" name="Straight Connector 30">
                <a:extLst>
                  <a:ext uri="{FF2B5EF4-FFF2-40B4-BE49-F238E27FC236}">
                    <a16:creationId xmlns:a16="http://schemas.microsoft.com/office/drawing/2014/main" id="{1596843C-5F0F-FF47-9A20-0A70BCA38EAC}"/>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8C129A-FFED-5F42-8294-56E010D9DA64}"/>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850865C-8216-5648-A3B8-5F71D3FA58E4}"/>
                </a:ext>
              </a:extLst>
            </p:cNvPr>
            <p:cNvGrpSpPr/>
            <p:nvPr/>
          </p:nvGrpSpPr>
          <p:grpSpPr>
            <a:xfrm>
              <a:off x="5854351" y="2237071"/>
              <a:ext cx="146304" cy="345157"/>
              <a:chOff x="8035650" y="1019934"/>
              <a:chExt cx="146304" cy="345157"/>
            </a:xfrm>
          </p:grpSpPr>
          <p:cxnSp>
            <p:nvCxnSpPr>
              <p:cNvPr id="34" name="Straight Connector 33">
                <a:extLst>
                  <a:ext uri="{FF2B5EF4-FFF2-40B4-BE49-F238E27FC236}">
                    <a16:creationId xmlns:a16="http://schemas.microsoft.com/office/drawing/2014/main" id="{59FDA757-70DB-F04C-BE2F-E0D19C9E58EB}"/>
                  </a:ext>
                </a:extLst>
              </p:cNvPr>
              <p:cNvCxnSpPr/>
              <p:nvPr/>
            </p:nvCxnSpPr>
            <p:spPr>
              <a:xfrm>
                <a:off x="8035650" y="1024128"/>
                <a:ext cx="143470" cy="3409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114B694-F61F-D64C-8390-01D7AFC6BD82}"/>
                  </a:ext>
                </a:extLst>
              </p:cNvPr>
              <p:cNvCxnSpPr>
                <a:cxnSpLocks/>
              </p:cNvCxnSpPr>
              <p:nvPr/>
            </p:nvCxnSpPr>
            <p:spPr>
              <a:xfrm flipH="1">
                <a:off x="8035650" y="1019934"/>
                <a:ext cx="146304" cy="33832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6" name="Rectangle 35">
            <a:extLst>
              <a:ext uri="{FF2B5EF4-FFF2-40B4-BE49-F238E27FC236}">
                <a16:creationId xmlns:a16="http://schemas.microsoft.com/office/drawing/2014/main" id="{9D42C85F-CF9E-DC46-9428-58F3AC0FD563}"/>
              </a:ext>
            </a:extLst>
          </p:cNvPr>
          <p:cNvSpPr/>
          <p:nvPr/>
        </p:nvSpPr>
        <p:spPr>
          <a:xfrm>
            <a:off x="6969015" y="1897575"/>
            <a:ext cx="978408" cy="4572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rank&lt;3?</a:t>
            </a:r>
          </a:p>
        </p:txBody>
      </p:sp>
      <p:pic>
        <p:nvPicPr>
          <p:cNvPr id="43" name="Picture 42">
            <a:extLst>
              <a:ext uri="{FF2B5EF4-FFF2-40B4-BE49-F238E27FC236}">
                <a16:creationId xmlns:a16="http://schemas.microsoft.com/office/drawing/2014/main" id="{2EC7BADD-6B6B-8D41-92F9-676344B79067}"/>
              </a:ext>
            </a:extLst>
          </p:cNvPr>
          <p:cNvPicPr>
            <a:picLocks noChangeAspect="1"/>
          </p:cNvPicPr>
          <p:nvPr/>
        </p:nvPicPr>
        <p:blipFill>
          <a:blip r:embed="rId4"/>
          <a:stretch>
            <a:fillRect/>
          </a:stretch>
        </p:blipFill>
        <p:spPr>
          <a:xfrm>
            <a:off x="688566" y="1079308"/>
            <a:ext cx="564816" cy="564816"/>
          </a:xfrm>
          <a:prstGeom prst="rect">
            <a:avLst/>
          </a:prstGeom>
        </p:spPr>
      </p:pic>
      <p:sp>
        <p:nvSpPr>
          <p:cNvPr id="44" name="TextBox 43">
            <a:extLst>
              <a:ext uri="{FF2B5EF4-FFF2-40B4-BE49-F238E27FC236}">
                <a16:creationId xmlns:a16="http://schemas.microsoft.com/office/drawing/2014/main" id="{7D74B6CE-97E3-D646-A3B5-034D7872C3D7}"/>
              </a:ext>
            </a:extLst>
          </p:cNvPr>
          <p:cNvSpPr txBox="1"/>
          <p:nvPr/>
        </p:nvSpPr>
        <p:spPr>
          <a:xfrm>
            <a:off x="1348352" y="1206671"/>
            <a:ext cx="8089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Ideally we want to drop the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same set of packets as PIFO</a:t>
            </a:r>
          </a:p>
        </p:txBody>
      </p:sp>
    </p:spTree>
    <p:custDataLst>
      <p:tags r:id="rId1"/>
    </p:custDataLst>
    <p:extLst>
      <p:ext uri="{BB962C8B-B14F-4D97-AF65-F5344CB8AC3E}">
        <p14:creationId xmlns:p14="http://schemas.microsoft.com/office/powerpoint/2010/main" val="22617018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9" name="TextBox 8">
            <a:extLst>
              <a:ext uri="{FF2B5EF4-FFF2-40B4-BE49-F238E27FC236}">
                <a16:creationId xmlns:a16="http://schemas.microsoft.com/office/drawing/2014/main" id="{A0377E7C-1995-3945-8FCD-4526ECD140E6}"/>
              </a:ext>
            </a:extLst>
          </p:cNvPr>
          <p:cNvSpPr txBox="1"/>
          <p:nvPr/>
        </p:nvSpPr>
        <p:spPr>
          <a:xfrm>
            <a:off x="176943" y="1069107"/>
            <a:ext cx="120717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AIFO’s admission control consists of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and </a:t>
            </a:r>
            <a:r>
              <a:rPr kumimoji="0" lang="en-US" sz="2400" b="1" i="0" u="none" strike="noStrike" kern="1200" cap="none" spc="0" normalizeH="0" baseline="0" noProof="0" dirty="0">
                <a:ln>
                  <a:noFill/>
                </a:ln>
                <a:solidFill>
                  <a:schemeClr val="accent1"/>
                </a:solidFill>
                <a:effectLst/>
                <a:uLnTx/>
                <a:uFillTx/>
                <a:latin typeface="Arial" panose="020B0604020202020204"/>
                <a:ea typeface="+mn-ea"/>
                <a:cs typeface="+mn-cs"/>
              </a:rPr>
              <a:t>“</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grpSp>
        <p:nvGrpSpPr>
          <p:cNvPr id="2" name="Group 1">
            <a:extLst>
              <a:ext uri="{FF2B5EF4-FFF2-40B4-BE49-F238E27FC236}">
                <a16:creationId xmlns:a16="http://schemas.microsoft.com/office/drawing/2014/main" id="{713BE38F-AB1D-6E45-82F4-3EADA4E15FD5}"/>
              </a:ext>
            </a:extLst>
          </p:cNvPr>
          <p:cNvGrpSpPr/>
          <p:nvPr/>
        </p:nvGrpSpPr>
        <p:grpSpPr>
          <a:xfrm>
            <a:off x="495946" y="1618908"/>
            <a:ext cx="4969649" cy="4792549"/>
            <a:chOff x="495946" y="1618908"/>
            <a:chExt cx="4969649" cy="4792549"/>
          </a:xfrm>
        </p:grpSpPr>
        <p:cxnSp>
          <p:nvCxnSpPr>
            <p:cNvPr id="11" name="Straight Arrow Connector 10">
              <a:extLst>
                <a:ext uri="{FF2B5EF4-FFF2-40B4-BE49-F238E27FC236}">
                  <a16:creationId xmlns:a16="http://schemas.microsoft.com/office/drawing/2014/main" id="{780964C3-BFFB-F246-8274-2798B6F40FE1}"/>
                </a:ext>
              </a:extLst>
            </p:cNvPr>
            <p:cNvCxnSpPr>
              <a:cxnSpLocks/>
            </p:cNvCxnSpPr>
            <p:nvPr/>
          </p:nvCxnSpPr>
          <p:spPr>
            <a:xfrm>
              <a:off x="2713016" y="5462557"/>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304E3E-4980-E141-8F8B-D8A801CA415C}"/>
                </a:ext>
              </a:extLst>
            </p:cNvPr>
            <p:cNvCxnSpPr>
              <a:cxnSpLocks/>
            </p:cNvCxnSpPr>
            <p:nvPr/>
          </p:nvCxnSpPr>
          <p:spPr>
            <a:xfrm>
              <a:off x="2713016" y="6145353"/>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C52194-E744-6542-A1B0-8CC9960DAE5C}"/>
                </a:ext>
              </a:extLst>
            </p:cNvPr>
            <p:cNvCxnSpPr>
              <a:cxnSpLocks/>
            </p:cNvCxnSpPr>
            <p:nvPr/>
          </p:nvCxnSpPr>
          <p:spPr>
            <a:xfrm flipV="1">
              <a:off x="4398128" y="5458666"/>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D5FAF95-11C1-EB4D-A38F-44FAE60A8A99}"/>
                </a:ext>
              </a:extLst>
            </p:cNvPr>
            <p:cNvSpPr/>
            <p:nvPr/>
          </p:nvSpPr>
          <p:spPr>
            <a:xfrm>
              <a:off x="3969285" y="5571211"/>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17" name="Rectangle 16">
              <a:extLst>
                <a:ext uri="{FF2B5EF4-FFF2-40B4-BE49-F238E27FC236}">
                  <a16:creationId xmlns:a16="http://schemas.microsoft.com/office/drawing/2014/main" id="{B3F21395-D05D-3C40-8299-B9EAAC75064B}"/>
                </a:ext>
              </a:extLst>
            </p:cNvPr>
            <p:cNvSpPr/>
            <p:nvPr/>
          </p:nvSpPr>
          <p:spPr>
            <a:xfrm>
              <a:off x="3564720" y="5571211"/>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18" name="Rectangle 17">
              <a:extLst>
                <a:ext uri="{FF2B5EF4-FFF2-40B4-BE49-F238E27FC236}">
                  <a16:creationId xmlns:a16="http://schemas.microsoft.com/office/drawing/2014/main" id="{6EA6A91F-F026-C942-AE5D-8334416B44DA}"/>
                </a:ext>
              </a:extLst>
            </p:cNvPr>
            <p:cNvSpPr/>
            <p:nvPr/>
          </p:nvSpPr>
          <p:spPr>
            <a:xfrm>
              <a:off x="3160155" y="5571211"/>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cxnSp>
          <p:nvCxnSpPr>
            <p:cNvPr id="20" name="Straight Arrow Connector 19">
              <a:extLst>
                <a:ext uri="{FF2B5EF4-FFF2-40B4-BE49-F238E27FC236}">
                  <a16:creationId xmlns:a16="http://schemas.microsoft.com/office/drawing/2014/main" id="{9159B810-ECCE-7941-96CC-48254FA17AC2}"/>
                </a:ext>
              </a:extLst>
            </p:cNvPr>
            <p:cNvCxnSpPr>
              <a:cxnSpLocks/>
            </p:cNvCxnSpPr>
            <p:nvPr/>
          </p:nvCxnSpPr>
          <p:spPr>
            <a:xfrm>
              <a:off x="4398128" y="5799811"/>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3BD643-C920-1E49-88B5-D499E118E435}"/>
                </a:ext>
              </a:extLst>
            </p:cNvPr>
            <p:cNvCxnSpPr>
              <a:cxnSpLocks/>
            </p:cNvCxnSpPr>
            <p:nvPr/>
          </p:nvCxnSpPr>
          <p:spPr>
            <a:xfrm>
              <a:off x="1825031" y="5799811"/>
              <a:ext cx="63144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B320C6A-2830-4448-9A62-C8CCAE51E32C}"/>
                </a:ext>
              </a:extLst>
            </p:cNvPr>
            <p:cNvSpPr/>
            <p:nvPr/>
          </p:nvSpPr>
          <p:spPr>
            <a:xfrm>
              <a:off x="1203208" y="5571211"/>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cxnSp>
          <p:nvCxnSpPr>
            <p:cNvPr id="24" name="Straight Arrow Connector 23">
              <a:extLst>
                <a:ext uri="{FF2B5EF4-FFF2-40B4-BE49-F238E27FC236}">
                  <a16:creationId xmlns:a16="http://schemas.microsoft.com/office/drawing/2014/main" id="{B9D8F800-D1CA-1748-B727-E7FCE15D1914}"/>
                </a:ext>
              </a:extLst>
            </p:cNvPr>
            <p:cNvCxnSpPr>
              <a:cxnSpLocks/>
            </p:cNvCxnSpPr>
            <p:nvPr/>
          </p:nvCxnSpPr>
          <p:spPr>
            <a:xfrm>
              <a:off x="2718900" y="4062562"/>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512735-7F44-2147-86A0-2E6EBB3A6BD7}"/>
                </a:ext>
              </a:extLst>
            </p:cNvPr>
            <p:cNvCxnSpPr>
              <a:cxnSpLocks/>
            </p:cNvCxnSpPr>
            <p:nvPr/>
          </p:nvCxnSpPr>
          <p:spPr>
            <a:xfrm>
              <a:off x="2718900" y="4745358"/>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D3C71F-CBFB-1941-B31A-7A9FB41DD3A1}"/>
                </a:ext>
              </a:extLst>
            </p:cNvPr>
            <p:cNvCxnSpPr>
              <a:cxnSpLocks/>
            </p:cNvCxnSpPr>
            <p:nvPr/>
          </p:nvCxnSpPr>
          <p:spPr>
            <a:xfrm flipV="1">
              <a:off x="4404012" y="4058671"/>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82F33EB-4875-0140-8816-B53B744D7382}"/>
                </a:ext>
              </a:extLst>
            </p:cNvPr>
            <p:cNvSpPr/>
            <p:nvPr/>
          </p:nvSpPr>
          <p:spPr>
            <a:xfrm>
              <a:off x="3975169" y="4171216"/>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cxnSp>
          <p:nvCxnSpPr>
            <p:cNvPr id="30" name="Straight Arrow Connector 29">
              <a:extLst>
                <a:ext uri="{FF2B5EF4-FFF2-40B4-BE49-F238E27FC236}">
                  <a16:creationId xmlns:a16="http://schemas.microsoft.com/office/drawing/2014/main" id="{7F960D54-FF5B-284B-94D1-8153F2F9F3A5}"/>
                </a:ext>
              </a:extLst>
            </p:cNvPr>
            <p:cNvCxnSpPr>
              <a:cxnSpLocks/>
            </p:cNvCxnSpPr>
            <p:nvPr/>
          </p:nvCxnSpPr>
          <p:spPr>
            <a:xfrm>
              <a:off x="4404012" y="4399816"/>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40FEA9-8EDE-B643-B141-C5466A67B14D}"/>
                </a:ext>
              </a:extLst>
            </p:cNvPr>
            <p:cNvCxnSpPr>
              <a:cxnSpLocks/>
            </p:cNvCxnSpPr>
            <p:nvPr/>
          </p:nvCxnSpPr>
          <p:spPr>
            <a:xfrm>
              <a:off x="1830915" y="4399816"/>
              <a:ext cx="63144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CAE8F6C-5E46-1542-BF65-A36E52D2AB13}"/>
                </a:ext>
              </a:extLst>
            </p:cNvPr>
            <p:cNvSpPr/>
            <p:nvPr/>
          </p:nvSpPr>
          <p:spPr>
            <a:xfrm>
              <a:off x="1209092" y="4171216"/>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sp>
          <p:nvSpPr>
            <p:cNvPr id="35" name="TextBox 34">
              <a:extLst>
                <a:ext uri="{FF2B5EF4-FFF2-40B4-BE49-F238E27FC236}">
                  <a16:creationId xmlns:a16="http://schemas.microsoft.com/office/drawing/2014/main" id="{A0DAF3B1-F616-194D-B19E-54F033F4C45E}"/>
                </a:ext>
              </a:extLst>
            </p:cNvPr>
            <p:cNvSpPr txBox="1"/>
            <p:nvPr/>
          </p:nvSpPr>
          <p:spPr>
            <a:xfrm>
              <a:off x="1203208" y="1682534"/>
              <a:ext cx="328929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a:t>
              </a:r>
            </a:p>
          </p:txBody>
        </p:sp>
        <p:sp>
          <p:nvSpPr>
            <p:cNvPr id="55" name="TextBox 54">
              <a:extLst>
                <a:ext uri="{FF2B5EF4-FFF2-40B4-BE49-F238E27FC236}">
                  <a16:creationId xmlns:a16="http://schemas.microsoft.com/office/drawing/2014/main" id="{A0A63B03-3D8F-954C-A8E9-DA9DF3D4D9FC}"/>
                </a:ext>
              </a:extLst>
            </p:cNvPr>
            <p:cNvSpPr txBox="1"/>
            <p:nvPr/>
          </p:nvSpPr>
          <p:spPr>
            <a:xfrm>
              <a:off x="1804348" y="5308887"/>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drop</a:t>
              </a:r>
            </a:p>
          </p:txBody>
        </p:sp>
        <p:sp>
          <p:nvSpPr>
            <p:cNvPr id="56" name="Multiply 55">
              <a:extLst>
                <a:ext uri="{FF2B5EF4-FFF2-40B4-BE49-F238E27FC236}">
                  <a16:creationId xmlns:a16="http://schemas.microsoft.com/office/drawing/2014/main" id="{D08AD14C-F57C-5A42-AAEA-A7615892820C}"/>
                </a:ext>
              </a:extLst>
            </p:cNvPr>
            <p:cNvSpPr/>
            <p:nvPr/>
          </p:nvSpPr>
          <p:spPr>
            <a:xfrm>
              <a:off x="1992594" y="5628016"/>
              <a:ext cx="259678" cy="313630"/>
            </a:xfrm>
            <a:prstGeom prst="mathMultiply">
              <a:avLst>
                <a:gd name="adj1" fmla="val 7520"/>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4DE38E86-5722-F543-97D2-E5157B9862FC}"/>
                </a:ext>
              </a:extLst>
            </p:cNvPr>
            <p:cNvSpPr txBox="1"/>
            <p:nvPr/>
          </p:nvSpPr>
          <p:spPr>
            <a:xfrm>
              <a:off x="1739773" y="4019945"/>
              <a:ext cx="7489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admit</a:t>
              </a:r>
            </a:p>
          </p:txBody>
        </p:sp>
        <p:sp>
          <p:nvSpPr>
            <p:cNvPr id="61" name="TextBox 60">
              <a:extLst>
                <a:ext uri="{FF2B5EF4-FFF2-40B4-BE49-F238E27FC236}">
                  <a16:creationId xmlns:a16="http://schemas.microsoft.com/office/drawing/2014/main" id="{B9726DE1-02B1-844C-838F-37443ACE4F72}"/>
                </a:ext>
              </a:extLst>
            </p:cNvPr>
            <p:cNvSpPr txBox="1"/>
            <p:nvPr/>
          </p:nvSpPr>
          <p:spPr>
            <a:xfrm>
              <a:off x="703145" y="2498665"/>
              <a:ext cx="42894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Packets are treated differently at a different “time”</a:t>
              </a:r>
            </a:p>
          </p:txBody>
        </p:sp>
        <p:sp>
          <p:nvSpPr>
            <p:cNvPr id="63" name="Rectangle 62">
              <a:extLst>
                <a:ext uri="{FF2B5EF4-FFF2-40B4-BE49-F238E27FC236}">
                  <a16:creationId xmlns:a16="http://schemas.microsoft.com/office/drawing/2014/main" id="{00B09A41-8FB9-D043-BC2A-3DDC202562F1}"/>
                </a:ext>
              </a:extLst>
            </p:cNvPr>
            <p:cNvSpPr/>
            <p:nvPr/>
          </p:nvSpPr>
          <p:spPr>
            <a:xfrm>
              <a:off x="495946" y="1618908"/>
              <a:ext cx="4969649" cy="4792549"/>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3" name="Group 2">
            <a:extLst>
              <a:ext uri="{FF2B5EF4-FFF2-40B4-BE49-F238E27FC236}">
                <a16:creationId xmlns:a16="http://schemas.microsoft.com/office/drawing/2014/main" id="{035F4893-7229-774E-96BC-6E6F6C627083}"/>
              </a:ext>
            </a:extLst>
          </p:cNvPr>
          <p:cNvGrpSpPr/>
          <p:nvPr/>
        </p:nvGrpSpPr>
        <p:grpSpPr>
          <a:xfrm>
            <a:off x="6816608" y="1618087"/>
            <a:ext cx="4969649" cy="4792549"/>
            <a:chOff x="6816608" y="1618087"/>
            <a:chExt cx="4969649" cy="4792549"/>
          </a:xfrm>
        </p:grpSpPr>
        <p:sp>
          <p:nvSpPr>
            <p:cNvPr id="36" name="TextBox 35">
              <a:extLst>
                <a:ext uri="{FF2B5EF4-FFF2-40B4-BE49-F238E27FC236}">
                  <a16:creationId xmlns:a16="http://schemas.microsoft.com/office/drawing/2014/main" id="{10EF90E5-D5F5-2544-B6AC-C26EDDE1F047}"/>
                </a:ext>
              </a:extLst>
            </p:cNvPr>
            <p:cNvSpPr txBox="1"/>
            <p:nvPr/>
          </p:nvSpPr>
          <p:spPr>
            <a:xfrm>
              <a:off x="7664962" y="1681303"/>
              <a:ext cx="32351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cxnSp>
          <p:nvCxnSpPr>
            <p:cNvPr id="37" name="Straight Arrow Connector 36">
              <a:extLst>
                <a:ext uri="{FF2B5EF4-FFF2-40B4-BE49-F238E27FC236}">
                  <a16:creationId xmlns:a16="http://schemas.microsoft.com/office/drawing/2014/main" id="{FFCA7F1A-2A80-CB44-A4C3-8F11B5F9C578}"/>
                </a:ext>
              </a:extLst>
            </p:cNvPr>
            <p:cNvCxnSpPr>
              <a:cxnSpLocks/>
            </p:cNvCxnSpPr>
            <p:nvPr/>
          </p:nvCxnSpPr>
          <p:spPr>
            <a:xfrm>
              <a:off x="9171053" y="4007888"/>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13F7D60-D04D-FA47-A0D7-AE710C2E7EF7}"/>
                </a:ext>
              </a:extLst>
            </p:cNvPr>
            <p:cNvCxnSpPr>
              <a:cxnSpLocks/>
            </p:cNvCxnSpPr>
            <p:nvPr/>
          </p:nvCxnSpPr>
          <p:spPr>
            <a:xfrm>
              <a:off x="9171053" y="4690684"/>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025D73D-AA4D-4B48-8222-BFE1D8EE6224}"/>
                </a:ext>
              </a:extLst>
            </p:cNvPr>
            <p:cNvCxnSpPr>
              <a:cxnSpLocks/>
            </p:cNvCxnSpPr>
            <p:nvPr/>
          </p:nvCxnSpPr>
          <p:spPr>
            <a:xfrm flipV="1">
              <a:off x="10856165" y="4003997"/>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C552A93-6122-0947-8279-5573142D06A4}"/>
                </a:ext>
              </a:extLst>
            </p:cNvPr>
            <p:cNvSpPr/>
            <p:nvPr/>
          </p:nvSpPr>
          <p:spPr>
            <a:xfrm>
              <a:off x="10427322" y="411654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41" name="Rectangle 40">
              <a:extLst>
                <a:ext uri="{FF2B5EF4-FFF2-40B4-BE49-F238E27FC236}">
                  <a16:creationId xmlns:a16="http://schemas.microsoft.com/office/drawing/2014/main" id="{937F7F6C-E1BB-7C4C-B936-AA150465A92B}"/>
                </a:ext>
              </a:extLst>
            </p:cNvPr>
            <p:cNvSpPr/>
            <p:nvPr/>
          </p:nvSpPr>
          <p:spPr>
            <a:xfrm>
              <a:off x="10022757" y="411654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42" name="Rectangle 41">
              <a:extLst>
                <a:ext uri="{FF2B5EF4-FFF2-40B4-BE49-F238E27FC236}">
                  <a16:creationId xmlns:a16="http://schemas.microsoft.com/office/drawing/2014/main" id="{53753E53-FCE7-C24D-9C56-0F2579028BBD}"/>
                </a:ext>
              </a:extLst>
            </p:cNvPr>
            <p:cNvSpPr/>
            <p:nvPr/>
          </p:nvSpPr>
          <p:spPr>
            <a:xfrm>
              <a:off x="9618192" y="411654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cxnSp>
          <p:nvCxnSpPr>
            <p:cNvPr id="43" name="Straight Arrow Connector 42">
              <a:extLst>
                <a:ext uri="{FF2B5EF4-FFF2-40B4-BE49-F238E27FC236}">
                  <a16:creationId xmlns:a16="http://schemas.microsoft.com/office/drawing/2014/main" id="{69E941CC-4894-CD49-9E3C-DBCE02A96C79}"/>
                </a:ext>
              </a:extLst>
            </p:cNvPr>
            <p:cNvCxnSpPr>
              <a:cxnSpLocks/>
            </p:cNvCxnSpPr>
            <p:nvPr/>
          </p:nvCxnSpPr>
          <p:spPr>
            <a:xfrm>
              <a:off x="10856165" y="4345142"/>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FABE7F-78CA-9841-8A03-190E32A0C15B}"/>
                </a:ext>
              </a:extLst>
            </p:cNvPr>
            <p:cNvCxnSpPr>
              <a:cxnSpLocks/>
            </p:cNvCxnSpPr>
            <p:nvPr/>
          </p:nvCxnSpPr>
          <p:spPr>
            <a:xfrm>
              <a:off x="8283068" y="4345142"/>
              <a:ext cx="63144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55FA3CF-6AE6-EC44-BC1C-80BA6465E3AD}"/>
                </a:ext>
              </a:extLst>
            </p:cNvPr>
            <p:cNvSpPr/>
            <p:nvPr/>
          </p:nvSpPr>
          <p:spPr>
            <a:xfrm>
              <a:off x="7661245" y="4116542"/>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cxnSp>
          <p:nvCxnSpPr>
            <p:cNvPr id="46" name="Straight Arrow Connector 45">
              <a:extLst>
                <a:ext uri="{FF2B5EF4-FFF2-40B4-BE49-F238E27FC236}">
                  <a16:creationId xmlns:a16="http://schemas.microsoft.com/office/drawing/2014/main" id="{3C0D03AE-8C50-984A-BBFB-DE3DED56DEB0}"/>
                </a:ext>
              </a:extLst>
            </p:cNvPr>
            <p:cNvCxnSpPr>
              <a:cxnSpLocks/>
            </p:cNvCxnSpPr>
            <p:nvPr/>
          </p:nvCxnSpPr>
          <p:spPr>
            <a:xfrm>
              <a:off x="9182232" y="5458666"/>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CDDEA07-1370-D34E-AAE8-54C229874747}"/>
                </a:ext>
              </a:extLst>
            </p:cNvPr>
            <p:cNvCxnSpPr>
              <a:cxnSpLocks/>
            </p:cNvCxnSpPr>
            <p:nvPr/>
          </p:nvCxnSpPr>
          <p:spPr>
            <a:xfrm>
              <a:off x="9182232" y="6141462"/>
              <a:ext cx="169164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661D848-0B30-4F45-A0C1-33186CD91476}"/>
                </a:ext>
              </a:extLst>
            </p:cNvPr>
            <p:cNvCxnSpPr>
              <a:cxnSpLocks/>
            </p:cNvCxnSpPr>
            <p:nvPr/>
          </p:nvCxnSpPr>
          <p:spPr>
            <a:xfrm flipV="1">
              <a:off x="10867344" y="5454775"/>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10F319F-5D49-DB4A-AF9C-FCD4903A8352}"/>
                </a:ext>
              </a:extLst>
            </p:cNvPr>
            <p:cNvSpPr/>
            <p:nvPr/>
          </p:nvSpPr>
          <p:spPr>
            <a:xfrm>
              <a:off x="10438501" y="556732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50" name="Rectangle 49">
              <a:extLst>
                <a:ext uri="{FF2B5EF4-FFF2-40B4-BE49-F238E27FC236}">
                  <a16:creationId xmlns:a16="http://schemas.microsoft.com/office/drawing/2014/main" id="{630BC21D-86B6-C54D-80F4-2C3CBD8ED1DE}"/>
                </a:ext>
              </a:extLst>
            </p:cNvPr>
            <p:cNvSpPr/>
            <p:nvPr/>
          </p:nvSpPr>
          <p:spPr>
            <a:xfrm>
              <a:off x="10033936" y="556732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51" name="Rectangle 50">
              <a:extLst>
                <a:ext uri="{FF2B5EF4-FFF2-40B4-BE49-F238E27FC236}">
                  <a16:creationId xmlns:a16="http://schemas.microsoft.com/office/drawing/2014/main" id="{77017B63-7434-2145-B2C0-793408370F9F}"/>
                </a:ext>
              </a:extLst>
            </p:cNvPr>
            <p:cNvSpPr/>
            <p:nvPr/>
          </p:nvSpPr>
          <p:spPr>
            <a:xfrm>
              <a:off x="9629371" y="556732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cxnSp>
          <p:nvCxnSpPr>
            <p:cNvPr id="52" name="Straight Arrow Connector 51">
              <a:extLst>
                <a:ext uri="{FF2B5EF4-FFF2-40B4-BE49-F238E27FC236}">
                  <a16:creationId xmlns:a16="http://schemas.microsoft.com/office/drawing/2014/main" id="{DBED98C0-874D-6149-8B44-936DBB533C9D}"/>
                </a:ext>
              </a:extLst>
            </p:cNvPr>
            <p:cNvCxnSpPr>
              <a:cxnSpLocks/>
            </p:cNvCxnSpPr>
            <p:nvPr/>
          </p:nvCxnSpPr>
          <p:spPr>
            <a:xfrm>
              <a:off x="10867344" y="5795920"/>
              <a:ext cx="5486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86DD10-989D-E348-8F0B-D44ABF57BE57}"/>
                </a:ext>
              </a:extLst>
            </p:cNvPr>
            <p:cNvCxnSpPr>
              <a:cxnSpLocks/>
            </p:cNvCxnSpPr>
            <p:nvPr/>
          </p:nvCxnSpPr>
          <p:spPr>
            <a:xfrm>
              <a:off x="8294247" y="5795920"/>
              <a:ext cx="63144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83A64F2-8024-E44D-AF91-54715B9150B1}"/>
                </a:ext>
              </a:extLst>
            </p:cNvPr>
            <p:cNvSpPr/>
            <p:nvPr/>
          </p:nvSpPr>
          <p:spPr>
            <a:xfrm>
              <a:off x="7672424" y="556732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1</a:t>
              </a:r>
            </a:p>
          </p:txBody>
        </p:sp>
        <p:sp>
          <p:nvSpPr>
            <p:cNvPr id="58" name="TextBox 57">
              <a:extLst>
                <a:ext uri="{FF2B5EF4-FFF2-40B4-BE49-F238E27FC236}">
                  <a16:creationId xmlns:a16="http://schemas.microsoft.com/office/drawing/2014/main" id="{20A1F3A1-2E12-C747-BD5A-A9CE0E8216F5}"/>
                </a:ext>
              </a:extLst>
            </p:cNvPr>
            <p:cNvSpPr txBox="1"/>
            <p:nvPr/>
          </p:nvSpPr>
          <p:spPr>
            <a:xfrm>
              <a:off x="8231593" y="385850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drop</a:t>
              </a:r>
            </a:p>
          </p:txBody>
        </p:sp>
        <p:sp>
          <p:nvSpPr>
            <p:cNvPr id="59" name="Multiply 58">
              <a:extLst>
                <a:ext uri="{FF2B5EF4-FFF2-40B4-BE49-F238E27FC236}">
                  <a16:creationId xmlns:a16="http://schemas.microsoft.com/office/drawing/2014/main" id="{3EA55865-88E3-6044-A869-5E7954F8BD6C}"/>
                </a:ext>
              </a:extLst>
            </p:cNvPr>
            <p:cNvSpPr/>
            <p:nvPr/>
          </p:nvSpPr>
          <p:spPr>
            <a:xfrm>
              <a:off x="8419839" y="4177635"/>
              <a:ext cx="259678" cy="313630"/>
            </a:xfrm>
            <a:prstGeom prst="mathMultiply">
              <a:avLst>
                <a:gd name="adj1" fmla="val 7520"/>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222B37DA-33BD-4440-ACB2-D4C2E3F71B43}"/>
                </a:ext>
              </a:extLst>
            </p:cNvPr>
            <p:cNvSpPr txBox="1"/>
            <p:nvPr/>
          </p:nvSpPr>
          <p:spPr>
            <a:xfrm>
              <a:off x="8185769" y="5426588"/>
              <a:ext cx="7489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admit</a:t>
              </a:r>
            </a:p>
          </p:txBody>
        </p:sp>
        <p:sp>
          <p:nvSpPr>
            <p:cNvPr id="62" name="TextBox 61">
              <a:extLst>
                <a:ext uri="{FF2B5EF4-FFF2-40B4-BE49-F238E27FC236}">
                  <a16:creationId xmlns:a16="http://schemas.microsoft.com/office/drawing/2014/main" id="{FC42FF21-7F85-3E4C-ACD7-1AF5C3A5CEDB}"/>
                </a:ext>
              </a:extLst>
            </p:cNvPr>
            <p:cNvSpPr txBox="1"/>
            <p:nvPr/>
          </p:nvSpPr>
          <p:spPr>
            <a:xfrm>
              <a:off x="7137840" y="2479461"/>
              <a:ext cx="455821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Given the same “time”, different packets are treated differently</a:t>
              </a:r>
            </a:p>
          </p:txBody>
        </p:sp>
        <p:sp>
          <p:nvSpPr>
            <p:cNvPr id="64" name="Rectangle 63">
              <a:extLst>
                <a:ext uri="{FF2B5EF4-FFF2-40B4-BE49-F238E27FC236}">
                  <a16:creationId xmlns:a16="http://schemas.microsoft.com/office/drawing/2014/main" id="{0A954372-D9C4-BF46-A764-DC835C4D9195}"/>
                </a:ext>
              </a:extLst>
            </p:cNvPr>
            <p:cNvSpPr/>
            <p:nvPr/>
          </p:nvSpPr>
          <p:spPr>
            <a:xfrm>
              <a:off x="6816608" y="1618087"/>
              <a:ext cx="4969649" cy="4792549"/>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15015941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35" name="TextBox 34">
            <a:extLst>
              <a:ext uri="{FF2B5EF4-FFF2-40B4-BE49-F238E27FC236}">
                <a16:creationId xmlns:a16="http://schemas.microsoft.com/office/drawing/2014/main" id="{A0DAF3B1-F616-194D-B19E-54F033F4C45E}"/>
              </a:ext>
            </a:extLst>
          </p:cNvPr>
          <p:cNvSpPr txBox="1"/>
          <p:nvPr/>
        </p:nvSpPr>
        <p:spPr>
          <a:xfrm>
            <a:off x="1203208" y="1682534"/>
            <a:ext cx="328929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a:t>
            </a:r>
          </a:p>
        </p:txBody>
      </p:sp>
      <p:sp>
        <p:nvSpPr>
          <p:cNvPr id="36" name="TextBox 35">
            <a:extLst>
              <a:ext uri="{FF2B5EF4-FFF2-40B4-BE49-F238E27FC236}">
                <a16:creationId xmlns:a16="http://schemas.microsoft.com/office/drawing/2014/main" id="{10EF90E5-D5F5-2544-B6AC-C26EDDE1F047}"/>
              </a:ext>
            </a:extLst>
          </p:cNvPr>
          <p:cNvSpPr txBox="1"/>
          <p:nvPr/>
        </p:nvSpPr>
        <p:spPr>
          <a:xfrm>
            <a:off x="7664962" y="1681303"/>
            <a:ext cx="32351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sp>
        <p:nvSpPr>
          <p:cNvPr id="61" name="TextBox 60">
            <a:extLst>
              <a:ext uri="{FF2B5EF4-FFF2-40B4-BE49-F238E27FC236}">
                <a16:creationId xmlns:a16="http://schemas.microsoft.com/office/drawing/2014/main" id="{B9726DE1-02B1-844C-838F-37443ACE4F72}"/>
              </a:ext>
            </a:extLst>
          </p:cNvPr>
          <p:cNvSpPr txBox="1"/>
          <p:nvPr/>
        </p:nvSpPr>
        <p:spPr>
          <a:xfrm>
            <a:off x="703145" y="2498665"/>
            <a:ext cx="42894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Discrepancy between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arrival rate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and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departure rate</a:t>
            </a:r>
          </a:p>
        </p:txBody>
      </p:sp>
      <p:sp>
        <p:nvSpPr>
          <p:cNvPr id="62" name="TextBox 61">
            <a:extLst>
              <a:ext uri="{FF2B5EF4-FFF2-40B4-BE49-F238E27FC236}">
                <a16:creationId xmlns:a16="http://schemas.microsoft.com/office/drawing/2014/main" id="{FC42FF21-7F85-3E4C-ACD7-1AF5C3A5CEDB}"/>
              </a:ext>
            </a:extLst>
          </p:cNvPr>
          <p:cNvSpPr txBox="1"/>
          <p:nvPr/>
        </p:nvSpPr>
        <p:spPr>
          <a:xfrm>
            <a:off x="7137841" y="2479461"/>
            <a:ext cx="42894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Relative rank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of the arriving packet</a:t>
            </a:r>
          </a:p>
        </p:txBody>
      </p:sp>
      <p:sp>
        <p:nvSpPr>
          <p:cNvPr id="63" name="Rectangle 62">
            <a:extLst>
              <a:ext uri="{FF2B5EF4-FFF2-40B4-BE49-F238E27FC236}">
                <a16:creationId xmlns:a16="http://schemas.microsoft.com/office/drawing/2014/main" id="{00B09A41-8FB9-D043-BC2A-3DDC202562F1}"/>
              </a:ext>
            </a:extLst>
          </p:cNvPr>
          <p:cNvSpPr/>
          <p:nvPr/>
        </p:nvSpPr>
        <p:spPr>
          <a:xfrm>
            <a:off x="495946" y="1618909"/>
            <a:ext cx="4969649" cy="2147180"/>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0A954372-D9C4-BF46-A764-DC835C4D9195}"/>
              </a:ext>
            </a:extLst>
          </p:cNvPr>
          <p:cNvSpPr/>
          <p:nvPr/>
        </p:nvSpPr>
        <p:spPr>
          <a:xfrm>
            <a:off x="6816608" y="1618087"/>
            <a:ext cx="4969649" cy="2147181"/>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C56BC614-8ABE-CD4A-9459-9AACF6E221BA}"/>
              </a:ext>
            </a:extLst>
          </p:cNvPr>
          <p:cNvSpPr txBox="1"/>
          <p:nvPr/>
        </p:nvSpPr>
        <p:spPr>
          <a:xfrm>
            <a:off x="703146" y="4209418"/>
            <a:ext cx="4762450" cy="175432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C00000"/>
                </a:solidFill>
                <a:effectLst/>
                <a:uLnTx/>
                <a:uFillTx/>
                <a:latin typeface="Arial" panose="020B0604020202020204"/>
                <a:ea typeface="+mn-ea"/>
                <a:cs typeface="+mn-cs"/>
              </a:rPr>
              <a:t>queue.len</a:t>
            </a: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growing means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arrival rate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&gt;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departure rate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C00000"/>
                </a:solidFill>
                <a:effectLst/>
                <a:uLnTx/>
                <a:uFillTx/>
                <a:latin typeface="Arial" panose="020B0604020202020204"/>
                <a:ea typeface="+mn-ea"/>
                <a:cs typeface="+mn-cs"/>
              </a:rPr>
              <a:t>queue.len</a:t>
            </a: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decaying means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arrival rate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&lt; </a:t>
            </a:r>
            <a:r>
              <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rPr>
              <a:t>departure rate</a:t>
            </a:r>
          </a:p>
        </p:txBody>
      </p:sp>
      <p:sp>
        <p:nvSpPr>
          <p:cNvPr id="67" name="TextBox 66">
            <a:extLst>
              <a:ext uri="{FF2B5EF4-FFF2-40B4-BE49-F238E27FC236}">
                <a16:creationId xmlns:a16="http://schemas.microsoft.com/office/drawing/2014/main" id="{134A88AE-F15A-4B4D-B6A5-11C0520D351C}"/>
              </a:ext>
            </a:extLst>
          </p:cNvPr>
          <p:cNvSpPr txBox="1"/>
          <p:nvPr/>
        </p:nvSpPr>
        <p:spPr>
          <a:xfrm>
            <a:off x="7137840" y="4280612"/>
            <a:ext cx="4289424"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Use a </a:t>
            </a: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sliding window (W)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to track the ranks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Use </a:t>
            </a: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quantile*</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 to express the relative rank</a:t>
            </a:r>
          </a:p>
        </p:txBody>
      </p:sp>
      <p:sp>
        <p:nvSpPr>
          <p:cNvPr id="2" name="TextBox 1">
            <a:extLst>
              <a:ext uri="{FF2B5EF4-FFF2-40B4-BE49-F238E27FC236}">
                <a16:creationId xmlns:a16="http://schemas.microsoft.com/office/drawing/2014/main" id="{B60378E2-7B59-4285-857F-CCBC0DFCF0E8}"/>
              </a:ext>
            </a:extLst>
          </p:cNvPr>
          <p:cNvSpPr txBox="1"/>
          <p:nvPr/>
        </p:nvSpPr>
        <p:spPr>
          <a:xfrm>
            <a:off x="5465595" y="5994182"/>
            <a:ext cx="6590937" cy="646331"/>
          </a:xfrm>
          <a:prstGeom prst="rect">
            <a:avLst/>
          </a:prstGeom>
          <a:noFill/>
        </p:spPr>
        <p:txBody>
          <a:bodyPr wrap="square" rtlCol="0">
            <a:spAutoFit/>
          </a:bodyPr>
          <a:lstStyle/>
          <a:p>
            <a:r>
              <a:rPr lang="en-US" dirty="0">
                <a:solidFill>
                  <a:srgbClr val="C00000"/>
                </a:solidFill>
              </a:rPr>
              <a:t>*</a:t>
            </a:r>
            <a:r>
              <a:rPr lang="en-US" dirty="0" err="1">
                <a:solidFill>
                  <a:srgbClr val="C00000"/>
                </a:solidFill>
              </a:rPr>
              <a:t>W.quantile</a:t>
            </a:r>
            <a:r>
              <a:rPr lang="en-US" dirty="0">
                <a:solidFill>
                  <a:srgbClr val="C00000"/>
                </a:solidFill>
              </a:rPr>
              <a:t>(</a:t>
            </a:r>
            <a:r>
              <a:rPr lang="en-US" i="1" dirty="0">
                <a:solidFill>
                  <a:srgbClr val="C00000"/>
                </a:solidFill>
              </a:rPr>
              <a:t>p</a:t>
            </a:r>
            <a:r>
              <a:rPr lang="en-US" dirty="0">
                <a:solidFill>
                  <a:srgbClr val="C00000"/>
                </a:solidFill>
              </a:rPr>
              <a:t>): </a:t>
            </a:r>
            <a:r>
              <a:rPr lang="en-US" dirty="0"/>
              <a:t>given packet </a:t>
            </a:r>
            <a:r>
              <a:rPr lang="en-US" i="1" dirty="0"/>
              <a:t>p</a:t>
            </a:r>
            <a:r>
              <a:rPr lang="en-US" dirty="0"/>
              <a:t>, return the number/percentile of packets with smaller rank than </a:t>
            </a:r>
            <a:r>
              <a:rPr lang="en-US" i="1" dirty="0"/>
              <a:t>p</a:t>
            </a:r>
            <a:r>
              <a:rPr lang="en-US" dirty="0"/>
              <a:t> in W.</a:t>
            </a:r>
          </a:p>
        </p:txBody>
      </p:sp>
      <p:sp>
        <p:nvSpPr>
          <p:cNvPr id="3" name="TextBox 2">
            <a:extLst>
              <a:ext uri="{FF2B5EF4-FFF2-40B4-BE49-F238E27FC236}">
                <a16:creationId xmlns:a16="http://schemas.microsoft.com/office/drawing/2014/main" id="{6EC531F3-CA66-40A2-BB93-4DAA4C27E175}"/>
              </a:ext>
            </a:extLst>
          </p:cNvPr>
          <p:cNvSpPr txBox="1"/>
          <p:nvPr/>
        </p:nvSpPr>
        <p:spPr>
          <a:xfrm>
            <a:off x="176943" y="1069107"/>
            <a:ext cx="120717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AIFO’s admission control consists of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and </a:t>
            </a:r>
            <a:r>
              <a:rPr kumimoji="0" lang="en-US" sz="2400" b="1" i="0" u="none" strike="noStrike" kern="1200" cap="none" spc="0" normalizeH="0" baseline="0" noProof="0" dirty="0">
                <a:ln>
                  <a:noFill/>
                </a:ln>
                <a:solidFill>
                  <a:schemeClr val="accent1"/>
                </a:solidFill>
                <a:effectLst/>
                <a:uLnTx/>
                <a:uFillTx/>
                <a:latin typeface="Arial" panose="020B0604020202020204"/>
                <a:ea typeface="+mn-ea"/>
                <a:cs typeface="+mn-cs"/>
              </a:rPr>
              <a:t>“</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spTree>
    <p:custDataLst>
      <p:tags r:id="rId1"/>
    </p:custDataLst>
    <p:extLst>
      <p:ext uri="{BB962C8B-B14F-4D97-AF65-F5344CB8AC3E}">
        <p14:creationId xmlns:p14="http://schemas.microsoft.com/office/powerpoint/2010/main" val="81344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35" name="TextBox 34">
            <a:extLst>
              <a:ext uri="{FF2B5EF4-FFF2-40B4-BE49-F238E27FC236}">
                <a16:creationId xmlns:a16="http://schemas.microsoft.com/office/drawing/2014/main" id="{A0DAF3B1-F616-194D-B19E-54F033F4C45E}"/>
              </a:ext>
            </a:extLst>
          </p:cNvPr>
          <p:cNvSpPr txBox="1"/>
          <p:nvPr/>
        </p:nvSpPr>
        <p:spPr>
          <a:xfrm>
            <a:off x="1203208" y="1682534"/>
            <a:ext cx="328929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a:t>
            </a:r>
          </a:p>
        </p:txBody>
      </p:sp>
      <p:sp>
        <p:nvSpPr>
          <p:cNvPr id="36" name="TextBox 35">
            <a:extLst>
              <a:ext uri="{FF2B5EF4-FFF2-40B4-BE49-F238E27FC236}">
                <a16:creationId xmlns:a16="http://schemas.microsoft.com/office/drawing/2014/main" id="{10EF90E5-D5F5-2544-B6AC-C26EDDE1F047}"/>
              </a:ext>
            </a:extLst>
          </p:cNvPr>
          <p:cNvSpPr txBox="1"/>
          <p:nvPr/>
        </p:nvSpPr>
        <p:spPr>
          <a:xfrm>
            <a:off x="7664962" y="1681303"/>
            <a:ext cx="32351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sp>
        <p:nvSpPr>
          <p:cNvPr id="61" name="TextBox 60">
            <a:extLst>
              <a:ext uri="{FF2B5EF4-FFF2-40B4-BE49-F238E27FC236}">
                <a16:creationId xmlns:a16="http://schemas.microsoft.com/office/drawing/2014/main" id="{B9726DE1-02B1-844C-838F-37443ACE4F72}"/>
              </a:ext>
            </a:extLst>
          </p:cNvPr>
          <p:cNvSpPr txBox="1"/>
          <p:nvPr/>
        </p:nvSpPr>
        <p:spPr>
          <a:xfrm>
            <a:off x="703145" y="2421175"/>
            <a:ext cx="42894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Queue length: </a:t>
            </a:r>
            <a:r>
              <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rPr>
              <a:t>c</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 </a:t>
            </a:r>
            <a:endPar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62" name="TextBox 61">
            <a:extLst>
              <a:ext uri="{FF2B5EF4-FFF2-40B4-BE49-F238E27FC236}">
                <a16:creationId xmlns:a16="http://schemas.microsoft.com/office/drawing/2014/main" id="{FC42FF21-7F85-3E4C-ACD7-1AF5C3A5CEDB}"/>
              </a:ext>
            </a:extLst>
          </p:cNvPr>
          <p:cNvSpPr txBox="1"/>
          <p:nvPr/>
        </p:nvSpPr>
        <p:spPr>
          <a:xfrm>
            <a:off x="7137841" y="2262489"/>
            <a:ext cx="428942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Quantile of the packet rank in the sliding window: </a:t>
            </a:r>
            <a:r>
              <a:rPr kumimoji="0" lang="en-US" sz="2400" b="0" i="0" u="none" strike="noStrike" kern="1200" cap="none" spc="0" normalizeH="0" baseline="0" noProof="0" dirty="0" err="1">
                <a:ln>
                  <a:noFill/>
                </a:ln>
                <a:solidFill>
                  <a:srgbClr val="C00000"/>
                </a:solidFill>
                <a:effectLst/>
                <a:uLnTx/>
                <a:uFillTx/>
                <a:latin typeface="Arial" panose="020B0604020202020204"/>
                <a:ea typeface="+mn-ea"/>
                <a:cs typeface="+mn-cs"/>
              </a:rPr>
              <a:t>W.quantile</a:t>
            </a:r>
            <a:r>
              <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rPr>
              <a:t>(pkt)</a:t>
            </a:r>
          </a:p>
        </p:txBody>
      </p:sp>
      <p:sp>
        <p:nvSpPr>
          <p:cNvPr id="63" name="Rectangle 62">
            <a:extLst>
              <a:ext uri="{FF2B5EF4-FFF2-40B4-BE49-F238E27FC236}">
                <a16:creationId xmlns:a16="http://schemas.microsoft.com/office/drawing/2014/main" id="{00B09A41-8FB9-D043-BC2A-3DDC202562F1}"/>
              </a:ext>
            </a:extLst>
          </p:cNvPr>
          <p:cNvSpPr/>
          <p:nvPr/>
        </p:nvSpPr>
        <p:spPr>
          <a:xfrm>
            <a:off x="495946" y="1618909"/>
            <a:ext cx="4969649" cy="2147180"/>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0A954372-D9C4-BF46-A764-DC835C4D9195}"/>
              </a:ext>
            </a:extLst>
          </p:cNvPr>
          <p:cNvSpPr/>
          <p:nvPr/>
        </p:nvSpPr>
        <p:spPr>
          <a:xfrm>
            <a:off x="6816608" y="1618087"/>
            <a:ext cx="4969649" cy="2147181"/>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AAEB4A4D-57A0-0A4D-BD1B-73D4481FF5DB}"/>
              </a:ext>
            </a:extLst>
          </p:cNvPr>
          <p:cNvSpPr txBox="1"/>
          <p:nvPr/>
        </p:nvSpPr>
        <p:spPr>
          <a:xfrm>
            <a:off x="703145" y="2970977"/>
            <a:ext cx="42894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Queue size: </a:t>
            </a:r>
            <a:r>
              <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rPr>
              <a:t>C</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 </a:t>
            </a:r>
            <a:endPar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12" name="Right Brace 11">
            <a:extLst>
              <a:ext uri="{FF2B5EF4-FFF2-40B4-BE49-F238E27FC236}">
                <a16:creationId xmlns:a16="http://schemas.microsoft.com/office/drawing/2014/main" id="{4BE516AB-D07D-D644-8CE9-96E79EC29E4F}"/>
              </a:ext>
            </a:extLst>
          </p:cNvPr>
          <p:cNvSpPr/>
          <p:nvPr/>
        </p:nvSpPr>
        <p:spPr>
          <a:xfrm rot="5400000">
            <a:off x="5806881" y="934867"/>
            <a:ext cx="578235" cy="705192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D52646-0B0B-C740-A664-3CD9E5AD71C3}"/>
                  </a:ext>
                </a:extLst>
              </p:cNvPr>
              <p:cNvSpPr txBox="1"/>
              <p:nvPr/>
            </p:nvSpPr>
            <p:spPr>
              <a:xfrm>
                <a:off x="3148171" y="5523781"/>
                <a:ext cx="5895653" cy="75937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𝑞𝑢𝑎𝑛𝑡𝑖𝑙𝑒</m:t>
                      </m:r>
                      <m:d>
                        <m:dPr>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𝑝𝑘𝑡</m:t>
                          </m:r>
                        </m:e>
                      </m:d>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&gt;</m:t>
                      </m:r>
                      <m:f>
                        <m:fPr>
                          <m:ctrlP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𝐶</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𝑐</m:t>
                          </m:r>
                        </m:num>
                        <m:den>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𝑘</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𝐶</m:t>
                          </m:r>
                        </m:den>
                      </m:f>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𝑑𝑟𝑜𝑝</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𝑎𝑑𝑚𝑖𝑡</m:t>
                      </m:r>
                    </m:oMath>
                  </m:oMathPara>
                </a14:m>
                <a:endPar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endParaRPr>
              </a:p>
            </p:txBody>
          </p:sp>
        </mc:Choice>
        <mc:Fallback xmlns="">
          <p:sp>
            <p:nvSpPr>
              <p:cNvPr id="14" name="TextBox 13">
                <a:extLst>
                  <a:ext uri="{FF2B5EF4-FFF2-40B4-BE49-F238E27FC236}">
                    <a16:creationId xmlns:a16="http://schemas.microsoft.com/office/drawing/2014/main" id="{56D52646-0B0B-C740-A664-3CD9E5AD71C3}"/>
                  </a:ext>
                </a:extLst>
              </p:cNvPr>
              <p:cNvSpPr txBox="1">
                <a:spLocks noRot="1" noChangeAspect="1" noMove="1" noResize="1" noEditPoints="1" noAdjustHandles="1" noChangeArrowheads="1" noChangeShapeType="1" noTextEdit="1"/>
              </p:cNvSpPr>
              <p:nvPr/>
            </p:nvSpPr>
            <p:spPr>
              <a:xfrm>
                <a:off x="3148171" y="5523781"/>
                <a:ext cx="5895653" cy="759375"/>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197FDF5-301E-3F45-BF9C-BEC6C25F3E27}"/>
              </a:ext>
            </a:extLst>
          </p:cNvPr>
          <p:cNvSpPr txBox="1"/>
          <p:nvPr/>
        </p:nvSpPr>
        <p:spPr>
          <a:xfrm>
            <a:off x="3951286" y="4911452"/>
            <a:ext cx="42894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Admission </a:t>
            </a: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n-ea"/>
                <a:cs typeface="+mn-cs"/>
              </a:rPr>
              <a:t>control</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n-ea"/>
                <a:cs typeface="+mn-cs"/>
              </a:rPr>
              <a:t>condition:</a:t>
            </a:r>
            <a:endParaRPr kumimoji="0" lang="en-US" sz="2400" b="0"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DEF70BDB-6036-48CD-8F1E-89A7E6F43A0F}"/>
              </a:ext>
            </a:extLst>
          </p:cNvPr>
          <p:cNvSpPr txBox="1"/>
          <p:nvPr/>
        </p:nvSpPr>
        <p:spPr>
          <a:xfrm>
            <a:off x="176943" y="1069107"/>
            <a:ext cx="120717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AIFO’s admission control consists of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temporal component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and </a:t>
            </a:r>
            <a:r>
              <a:rPr kumimoji="0" lang="en-US" sz="2400" b="1" i="0" u="none" strike="noStrike" kern="1200" cap="none" spc="0" normalizeH="0" baseline="0" noProof="0" dirty="0">
                <a:ln>
                  <a:noFill/>
                </a:ln>
                <a:solidFill>
                  <a:schemeClr val="accent1"/>
                </a:solidFill>
                <a:effectLst/>
                <a:uLnTx/>
                <a:uFillTx/>
                <a:latin typeface="Arial" panose="020B0604020202020204"/>
                <a:ea typeface="+mn-ea"/>
                <a:cs typeface="+mn-cs"/>
              </a:rPr>
              <a:t>“</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spatial” component</a:t>
            </a:r>
          </a:p>
        </p:txBody>
      </p:sp>
    </p:spTree>
    <p:custDataLst>
      <p:tags r:id="rId1"/>
    </p:custDataLst>
    <p:extLst>
      <p:ext uri="{BB962C8B-B14F-4D97-AF65-F5344CB8AC3E}">
        <p14:creationId xmlns:p14="http://schemas.microsoft.com/office/powerpoint/2010/main" val="8636304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DC5A7-1256-A145-AC80-0DA7A17D4831}"/>
                  </a:ext>
                </a:extLst>
              </p:cNvPr>
              <p:cNvSpPr txBox="1"/>
              <p:nvPr/>
            </p:nvSpPr>
            <p:spPr>
              <a:xfrm>
                <a:off x="1040859" y="2843075"/>
                <a:ext cx="4852739" cy="6619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𝑡h𝑟𝑒𝑠h𝑜𝑙𝑑</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6−2</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=80%&gt;50%</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11" name="TextBox 10">
                <a:extLst>
                  <a:ext uri="{FF2B5EF4-FFF2-40B4-BE49-F238E27FC236}">
                    <a16:creationId xmlns:a16="http://schemas.microsoft.com/office/drawing/2014/main" id="{A9ADC5A7-1256-A145-AC80-0DA7A17D4831}"/>
                  </a:ext>
                </a:extLst>
              </p:cNvPr>
              <p:cNvSpPr txBox="1">
                <a:spLocks noRot="1" noChangeAspect="1" noMove="1" noResize="1" noEditPoints="1" noAdjustHandles="1" noChangeArrowheads="1" noChangeShapeType="1" noTextEdit="1"/>
              </p:cNvSpPr>
              <p:nvPr/>
            </p:nvSpPr>
            <p:spPr>
              <a:xfrm>
                <a:off x="1040859" y="2843075"/>
                <a:ext cx="4852739" cy="661912"/>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8692859-EBFE-D348-BF4A-7ECAF4C05A2E}"/>
              </a:ext>
            </a:extLst>
          </p:cNvPr>
          <p:cNvCxnSpPr>
            <a:cxnSpLocks/>
          </p:cNvCxnSpPr>
          <p:nvPr/>
        </p:nvCxnSpPr>
        <p:spPr>
          <a:xfrm>
            <a:off x="2844789" y="3688885"/>
            <a:ext cx="2560320" cy="389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09505D-B272-7D4A-BF9E-8F204FB36849}"/>
              </a:ext>
            </a:extLst>
          </p:cNvPr>
          <p:cNvCxnSpPr>
            <a:cxnSpLocks/>
          </p:cNvCxnSpPr>
          <p:nvPr/>
        </p:nvCxnSpPr>
        <p:spPr>
          <a:xfrm>
            <a:off x="2844789" y="4375572"/>
            <a:ext cx="256032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3BB92C-39F9-7D49-9B50-7D42B0F583DD}"/>
              </a:ext>
            </a:extLst>
          </p:cNvPr>
          <p:cNvCxnSpPr>
            <a:cxnSpLocks/>
          </p:cNvCxnSpPr>
          <p:nvPr/>
        </p:nvCxnSpPr>
        <p:spPr>
          <a:xfrm flipV="1">
            <a:off x="5402207" y="3688885"/>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B5A101-B994-C646-9BE9-017DAAFEBA8F}"/>
              </a:ext>
            </a:extLst>
          </p:cNvPr>
          <p:cNvSpPr/>
          <p:nvPr/>
        </p:nvSpPr>
        <p:spPr>
          <a:xfrm>
            <a:off x="4973364" y="380143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1022AA56-0D12-6F42-BFD8-FC4A53117BDE}"/>
              </a:ext>
            </a:extLst>
          </p:cNvPr>
          <p:cNvSpPr/>
          <p:nvPr/>
        </p:nvSpPr>
        <p:spPr>
          <a:xfrm>
            <a:off x="4568799" y="380143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06C502D8-81B2-F843-A617-CF4C0A27208C}"/>
              </a:ext>
            </a:extLst>
          </p:cNvPr>
          <p:cNvSpPr/>
          <p:nvPr/>
        </p:nvSpPr>
        <p:spPr>
          <a:xfrm>
            <a:off x="4164234" y="3801430"/>
            <a:ext cx="338328" cy="4572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61DE4C18-B3F0-1A43-A1EC-3659591E19B3}"/>
              </a:ext>
            </a:extLst>
          </p:cNvPr>
          <p:cNvSpPr/>
          <p:nvPr/>
        </p:nvSpPr>
        <p:spPr>
          <a:xfrm>
            <a:off x="3759669" y="3801430"/>
            <a:ext cx="338328" cy="4572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D016EF0A-D79E-E34B-81FC-34457B387C8C}"/>
              </a:ext>
            </a:extLst>
          </p:cNvPr>
          <p:cNvSpPr/>
          <p:nvPr/>
        </p:nvSpPr>
        <p:spPr>
          <a:xfrm>
            <a:off x="3353851" y="3801430"/>
            <a:ext cx="338328" cy="4572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CD4FAD7B-E763-8144-9F20-C712C81CC6E0}"/>
              </a:ext>
            </a:extLst>
          </p:cNvPr>
          <p:cNvSpPr/>
          <p:nvPr/>
        </p:nvSpPr>
        <p:spPr>
          <a:xfrm>
            <a:off x="2949286" y="3801430"/>
            <a:ext cx="338328" cy="4572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8B09BA0C-D029-2442-A3EA-9B07330EDE90}"/>
              </a:ext>
            </a:extLst>
          </p:cNvPr>
          <p:cNvSpPr/>
          <p:nvPr/>
        </p:nvSpPr>
        <p:spPr>
          <a:xfrm>
            <a:off x="863835" y="3801430"/>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23" name="Straight Arrow Connector 22">
            <a:extLst>
              <a:ext uri="{FF2B5EF4-FFF2-40B4-BE49-F238E27FC236}">
                <a16:creationId xmlns:a16="http://schemas.microsoft.com/office/drawing/2014/main" id="{B122D147-D19F-A44E-B95E-A1ABA594B6E5}"/>
              </a:ext>
            </a:extLst>
          </p:cNvPr>
          <p:cNvCxnSpPr>
            <a:cxnSpLocks/>
          </p:cNvCxnSpPr>
          <p:nvPr/>
        </p:nvCxnSpPr>
        <p:spPr>
          <a:xfrm>
            <a:off x="1405508" y="4028341"/>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362B61D-7A60-F942-B55E-7F00A7E8B70F}"/>
              </a:ext>
            </a:extLst>
          </p:cNvPr>
          <p:cNvSpPr txBox="1"/>
          <p:nvPr/>
        </p:nvSpPr>
        <p:spPr>
          <a:xfrm>
            <a:off x="1615314" y="3613641"/>
            <a:ext cx="7489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admit</a:t>
            </a:r>
          </a:p>
        </p:txBody>
      </p:sp>
      <p:sp>
        <p:nvSpPr>
          <p:cNvPr id="25" name="TextBox 24">
            <a:extLst>
              <a:ext uri="{FF2B5EF4-FFF2-40B4-BE49-F238E27FC236}">
                <a16:creationId xmlns:a16="http://schemas.microsoft.com/office/drawing/2014/main" id="{A0C548B9-0B22-4446-9CA1-1F26901F2F22}"/>
              </a:ext>
            </a:extLst>
          </p:cNvPr>
          <p:cNvSpPr txBox="1"/>
          <p:nvPr/>
        </p:nvSpPr>
        <p:spPr>
          <a:xfrm>
            <a:off x="87127" y="4415638"/>
            <a:ext cx="20890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pkt.quantile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 50%</a:t>
            </a:r>
          </a:p>
        </p:txBody>
      </p:sp>
      <p:sp>
        <p:nvSpPr>
          <p:cNvPr id="26" name="TextBox 25">
            <a:extLst>
              <a:ext uri="{FF2B5EF4-FFF2-40B4-BE49-F238E27FC236}">
                <a16:creationId xmlns:a16="http://schemas.microsoft.com/office/drawing/2014/main" id="{77210240-FF5C-EF44-A744-71F76E244C02}"/>
              </a:ext>
            </a:extLst>
          </p:cNvPr>
          <p:cNvSpPr txBox="1"/>
          <p:nvPr/>
        </p:nvSpPr>
        <p:spPr>
          <a:xfrm>
            <a:off x="3254369" y="4415638"/>
            <a:ext cx="18197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k=1/6, C=6, c=2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3214EE9-F712-1342-9B47-6F6BEED6A549}"/>
                  </a:ext>
                </a:extLst>
              </p:cNvPr>
              <p:cNvSpPr txBox="1"/>
              <p:nvPr/>
            </p:nvSpPr>
            <p:spPr>
              <a:xfrm>
                <a:off x="7045914" y="2836558"/>
                <a:ext cx="4852739" cy="6674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𝑡h𝑟𝑒𝑠h𝑜𝑙𝑑</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6−5</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=20%&lt;50%</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28" name="TextBox 27">
                <a:extLst>
                  <a:ext uri="{FF2B5EF4-FFF2-40B4-BE49-F238E27FC236}">
                    <a16:creationId xmlns:a16="http://schemas.microsoft.com/office/drawing/2014/main" id="{23214EE9-F712-1342-9B47-6F6BEED6A549}"/>
                  </a:ext>
                </a:extLst>
              </p:cNvPr>
              <p:cNvSpPr txBox="1">
                <a:spLocks noRot="1" noChangeAspect="1" noMove="1" noResize="1" noEditPoints="1" noAdjustHandles="1" noChangeArrowheads="1" noChangeShapeType="1" noTextEdit="1"/>
              </p:cNvSpPr>
              <p:nvPr/>
            </p:nvSpPr>
            <p:spPr>
              <a:xfrm>
                <a:off x="7045914" y="2836558"/>
                <a:ext cx="4852739" cy="667490"/>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3A8D9B1-8BAF-D941-BF15-323791F0555D}"/>
              </a:ext>
            </a:extLst>
          </p:cNvPr>
          <p:cNvCxnSpPr>
            <a:cxnSpLocks/>
          </p:cNvCxnSpPr>
          <p:nvPr/>
        </p:nvCxnSpPr>
        <p:spPr>
          <a:xfrm>
            <a:off x="8982192" y="3682368"/>
            <a:ext cx="2560320" cy="389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1E7FE9-430E-2642-AD99-6A4A0086A7B3}"/>
              </a:ext>
            </a:extLst>
          </p:cNvPr>
          <p:cNvCxnSpPr>
            <a:cxnSpLocks/>
          </p:cNvCxnSpPr>
          <p:nvPr/>
        </p:nvCxnSpPr>
        <p:spPr>
          <a:xfrm>
            <a:off x="8982192" y="4369055"/>
            <a:ext cx="256032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176124-B755-0541-A89C-3D51B09F25B5}"/>
              </a:ext>
            </a:extLst>
          </p:cNvPr>
          <p:cNvCxnSpPr>
            <a:cxnSpLocks/>
          </p:cNvCxnSpPr>
          <p:nvPr/>
        </p:nvCxnSpPr>
        <p:spPr>
          <a:xfrm flipV="1">
            <a:off x="11539610" y="3682368"/>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FA5EB57-0D71-2243-9E0A-6DC162F68372}"/>
              </a:ext>
            </a:extLst>
          </p:cNvPr>
          <p:cNvSpPr/>
          <p:nvPr/>
        </p:nvSpPr>
        <p:spPr>
          <a:xfrm>
            <a:off x="11110767"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AED65B3D-937B-0744-80DF-7E58BA3CEB7A}"/>
              </a:ext>
            </a:extLst>
          </p:cNvPr>
          <p:cNvSpPr/>
          <p:nvPr/>
        </p:nvSpPr>
        <p:spPr>
          <a:xfrm>
            <a:off x="10706202"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03DA40C5-CD3B-D343-BD49-37965AFE2003}"/>
              </a:ext>
            </a:extLst>
          </p:cNvPr>
          <p:cNvSpPr/>
          <p:nvPr/>
        </p:nvSpPr>
        <p:spPr>
          <a:xfrm>
            <a:off x="10301637"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8927C464-748A-D946-977B-E12C4CDD0D28}"/>
              </a:ext>
            </a:extLst>
          </p:cNvPr>
          <p:cNvSpPr/>
          <p:nvPr/>
        </p:nvSpPr>
        <p:spPr>
          <a:xfrm>
            <a:off x="9897072"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FC3EC2D4-EDA2-294D-B1B7-9DAB4B8308E2}"/>
              </a:ext>
            </a:extLst>
          </p:cNvPr>
          <p:cNvSpPr/>
          <p:nvPr/>
        </p:nvSpPr>
        <p:spPr>
          <a:xfrm>
            <a:off x="9491254"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479E271A-8E81-A14E-978C-3352074C56AD}"/>
              </a:ext>
            </a:extLst>
          </p:cNvPr>
          <p:cNvSpPr/>
          <p:nvPr/>
        </p:nvSpPr>
        <p:spPr>
          <a:xfrm>
            <a:off x="9086689" y="3794913"/>
            <a:ext cx="338328" cy="4572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7ACB7E4B-187B-A44D-87F3-7400ECBB912D}"/>
              </a:ext>
            </a:extLst>
          </p:cNvPr>
          <p:cNvSpPr/>
          <p:nvPr/>
        </p:nvSpPr>
        <p:spPr>
          <a:xfrm>
            <a:off x="7001238" y="3794913"/>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39" name="Straight Arrow Connector 38">
            <a:extLst>
              <a:ext uri="{FF2B5EF4-FFF2-40B4-BE49-F238E27FC236}">
                <a16:creationId xmlns:a16="http://schemas.microsoft.com/office/drawing/2014/main" id="{0D3326A6-11CB-914B-80B6-B4128A5A7A67}"/>
              </a:ext>
            </a:extLst>
          </p:cNvPr>
          <p:cNvCxnSpPr>
            <a:cxnSpLocks/>
          </p:cNvCxnSpPr>
          <p:nvPr/>
        </p:nvCxnSpPr>
        <p:spPr>
          <a:xfrm>
            <a:off x="7542911" y="4021824"/>
            <a:ext cx="123444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6B91CFB-B23B-8744-BCCA-262C833EA795}"/>
              </a:ext>
            </a:extLst>
          </p:cNvPr>
          <p:cNvSpPr txBox="1"/>
          <p:nvPr/>
        </p:nvSpPr>
        <p:spPr>
          <a:xfrm>
            <a:off x="7818977" y="355269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drop</a:t>
            </a:r>
          </a:p>
        </p:txBody>
      </p:sp>
      <p:sp>
        <p:nvSpPr>
          <p:cNvPr id="41" name="TextBox 40">
            <a:extLst>
              <a:ext uri="{FF2B5EF4-FFF2-40B4-BE49-F238E27FC236}">
                <a16:creationId xmlns:a16="http://schemas.microsoft.com/office/drawing/2014/main" id="{3C044512-5821-5F46-9A6E-298088700E9D}"/>
              </a:ext>
            </a:extLst>
          </p:cNvPr>
          <p:cNvSpPr txBox="1"/>
          <p:nvPr/>
        </p:nvSpPr>
        <p:spPr>
          <a:xfrm>
            <a:off x="6224530" y="4409121"/>
            <a:ext cx="20890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pkt.quantile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 50%</a:t>
            </a:r>
          </a:p>
        </p:txBody>
      </p:sp>
      <p:sp>
        <p:nvSpPr>
          <p:cNvPr id="42" name="TextBox 41">
            <a:extLst>
              <a:ext uri="{FF2B5EF4-FFF2-40B4-BE49-F238E27FC236}">
                <a16:creationId xmlns:a16="http://schemas.microsoft.com/office/drawing/2014/main" id="{F9518F80-D591-394F-8776-A22454DFEF08}"/>
              </a:ext>
            </a:extLst>
          </p:cNvPr>
          <p:cNvSpPr txBox="1"/>
          <p:nvPr/>
        </p:nvSpPr>
        <p:spPr>
          <a:xfrm>
            <a:off x="9391772" y="4409121"/>
            <a:ext cx="18197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k=1/6, C=6, c=5</a:t>
            </a:r>
          </a:p>
        </p:txBody>
      </p:sp>
      <p:sp>
        <p:nvSpPr>
          <p:cNvPr id="44" name="Multiply 43">
            <a:extLst>
              <a:ext uri="{FF2B5EF4-FFF2-40B4-BE49-F238E27FC236}">
                <a16:creationId xmlns:a16="http://schemas.microsoft.com/office/drawing/2014/main" id="{74CCC2F3-9B6D-854C-BBCA-50A34783E531}"/>
              </a:ext>
            </a:extLst>
          </p:cNvPr>
          <p:cNvSpPr/>
          <p:nvPr/>
        </p:nvSpPr>
        <p:spPr>
          <a:xfrm>
            <a:off x="8007223" y="3871823"/>
            <a:ext cx="259678" cy="313630"/>
          </a:xfrm>
          <a:prstGeom prst="mathMultiply">
            <a:avLst>
              <a:gd name="adj1" fmla="val 7520"/>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965FB1DF-17CF-AC4E-980F-107373E6790E}"/>
              </a:ext>
            </a:extLst>
          </p:cNvPr>
          <p:cNvSpPr txBox="1"/>
          <p:nvPr/>
        </p:nvSpPr>
        <p:spPr>
          <a:xfrm>
            <a:off x="149120" y="1399865"/>
            <a:ext cx="72122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Example: when a packet with quantile=50% comes</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46" name="TextBox 45">
            <a:extLst>
              <a:ext uri="{FF2B5EF4-FFF2-40B4-BE49-F238E27FC236}">
                <a16:creationId xmlns:a16="http://schemas.microsoft.com/office/drawing/2014/main" id="{1F039F18-2305-FA40-B036-164F99251702}"/>
              </a:ext>
            </a:extLst>
          </p:cNvPr>
          <p:cNvSpPr txBox="1"/>
          <p:nvPr/>
        </p:nvSpPr>
        <p:spPr>
          <a:xfrm>
            <a:off x="1240915" y="5156231"/>
            <a:ext cx="3860352"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Arial" panose="020B0604020202020204"/>
                <a:ea typeface="+mn-ea"/>
                <a:cs typeface="+mn-cs"/>
              </a:rPr>
              <a:t>(a) When the queue length is 2</a:t>
            </a:r>
            <a:endParaRPr kumimoji="0" lang="en-US" sz="21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47" name="TextBox 46">
            <a:extLst>
              <a:ext uri="{FF2B5EF4-FFF2-40B4-BE49-F238E27FC236}">
                <a16:creationId xmlns:a16="http://schemas.microsoft.com/office/drawing/2014/main" id="{812274D5-E36E-394D-8E6E-58D2AAF3B91F}"/>
              </a:ext>
            </a:extLst>
          </p:cNvPr>
          <p:cNvSpPr txBox="1"/>
          <p:nvPr/>
        </p:nvSpPr>
        <p:spPr>
          <a:xfrm>
            <a:off x="7170402" y="5156231"/>
            <a:ext cx="3860352"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Arial" panose="020B0604020202020204"/>
                <a:ea typeface="+mn-ea"/>
                <a:cs typeface="+mn-cs"/>
              </a:rPr>
              <a:t>(b) When the queue length is 5</a:t>
            </a:r>
            <a:endParaRPr kumimoji="0" lang="en-US" sz="21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979141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28" grpId="0"/>
      <p:bldP spid="32" grpId="0" animBg="1"/>
      <p:bldP spid="33" grpId="0" animBg="1"/>
      <p:bldP spid="34" grpId="0" animBg="1"/>
      <p:bldP spid="35" grpId="0" animBg="1"/>
      <p:bldP spid="36" grpId="0" animBg="1"/>
      <p:bldP spid="37" grpId="0" animBg="1"/>
      <p:bldP spid="38" grpId="0" animBg="1"/>
      <p:bldP spid="40" grpId="0"/>
      <p:bldP spid="41" grpId="0"/>
      <p:bldP spid="42" grpId="0"/>
      <p:bldP spid="44" grpId="0" animBg="1"/>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9" name="TextBox 8">
            <a:extLst>
              <a:ext uri="{FF2B5EF4-FFF2-40B4-BE49-F238E27FC236}">
                <a16:creationId xmlns:a16="http://schemas.microsoft.com/office/drawing/2014/main" id="{ED7CF772-AADA-444F-94D1-9B96C736D25C}"/>
              </a:ext>
            </a:extLst>
          </p:cNvPr>
          <p:cNvSpPr txBox="1"/>
          <p:nvPr/>
        </p:nvSpPr>
        <p:spPr>
          <a:xfrm>
            <a:off x="149120" y="1229387"/>
            <a:ext cx="48051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How to compute </a:t>
            </a:r>
            <a:r>
              <a:rPr kumimoji="0" lang="en-US" sz="2400" b="0" i="0" u="none" strike="noStrike" kern="1200" cap="none" spc="0" normalizeH="0" baseline="0" noProof="0" dirty="0" err="1">
                <a:ln>
                  <a:noFill/>
                </a:ln>
                <a:solidFill>
                  <a:srgbClr val="000000"/>
                </a:solidFill>
                <a:effectLst/>
                <a:uLnTx/>
                <a:uFillTx/>
                <a:latin typeface="Arial" panose="020B0604020202020204"/>
                <a:ea typeface="+mn-ea"/>
                <a:cs typeface="+mn-cs"/>
              </a:rPr>
              <a:t>W.quantile</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(pkt) ?</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B654ED0F-A6FA-CB49-8F0C-0CB914BDE0B9}"/>
              </a:ext>
            </a:extLst>
          </p:cNvPr>
          <p:cNvSpPr/>
          <p:nvPr/>
        </p:nvSpPr>
        <p:spPr>
          <a:xfrm>
            <a:off x="4400187"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DBFE431-2FA0-EF48-81D4-271BD8C27555}"/>
              </a:ext>
            </a:extLst>
          </p:cNvPr>
          <p:cNvSpPr/>
          <p:nvPr/>
        </p:nvSpPr>
        <p:spPr>
          <a:xfrm>
            <a:off x="3995622"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9E3C2D44-519A-7D4C-A6D7-81F9A727D553}"/>
              </a:ext>
            </a:extLst>
          </p:cNvPr>
          <p:cNvSpPr/>
          <p:nvPr/>
        </p:nvSpPr>
        <p:spPr>
          <a:xfrm>
            <a:off x="3591057"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F7E0637F-837D-DE4C-8CBC-AF65BCBE6132}"/>
              </a:ext>
            </a:extLst>
          </p:cNvPr>
          <p:cNvSpPr/>
          <p:nvPr/>
        </p:nvSpPr>
        <p:spPr>
          <a:xfrm>
            <a:off x="3186492"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7C9CE758-68D2-7242-B4FB-556A096A19D9}"/>
              </a:ext>
            </a:extLst>
          </p:cNvPr>
          <p:cNvSpPr/>
          <p:nvPr/>
        </p:nvSpPr>
        <p:spPr>
          <a:xfrm>
            <a:off x="2780674"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2E85F7C2-9CFE-5749-B419-B068EB5CAA83}"/>
              </a:ext>
            </a:extLst>
          </p:cNvPr>
          <p:cNvSpPr/>
          <p:nvPr/>
        </p:nvSpPr>
        <p:spPr>
          <a:xfrm>
            <a:off x="2370612"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DF8B800A-49BC-6642-ADC1-735F402F7521}"/>
              </a:ext>
            </a:extLst>
          </p:cNvPr>
          <p:cNvSpPr/>
          <p:nvPr/>
        </p:nvSpPr>
        <p:spPr>
          <a:xfrm>
            <a:off x="1966047"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3078D46E-228A-134D-8A3E-F34E474E6117}"/>
              </a:ext>
            </a:extLst>
          </p:cNvPr>
          <p:cNvSpPr/>
          <p:nvPr/>
        </p:nvSpPr>
        <p:spPr>
          <a:xfrm>
            <a:off x="1561482"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DDC4B8C1-EA9C-6248-AA57-D397833B0581}"/>
              </a:ext>
            </a:extLst>
          </p:cNvPr>
          <p:cNvSpPr/>
          <p:nvPr/>
        </p:nvSpPr>
        <p:spPr>
          <a:xfrm>
            <a:off x="1156917"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8CC38F98-2942-FE46-A029-238CF89C4425}"/>
              </a:ext>
            </a:extLst>
          </p:cNvPr>
          <p:cNvSpPr/>
          <p:nvPr/>
        </p:nvSpPr>
        <p:spPr>
          <a:xfrm>
            <a:off x="751099" y="3810415"/>
            <a:ext cx="338328" cy="4572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C621F714-FA26-0F43-82CB-8BC328A65DDB}"/>
              </a:ext>
            </a:extLst>
          </p:cNvPr>
          <p:cNvSpPr/>
          <p:nvPr/>
        </p:nvSpPr>
        <p:spPr>
          <a:xfrm>
            <a:off x="1104925" y="3580112"/>
            <a:ext cx="2039112" cy="8369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B30CF2D-49C4-CC40-891D-4AC4901C6D6B}"/>
              </a:ext>
            </a:extLst>
          </p:cNvPr>
          <p:cNvSpPr txBox="1"/>
          <p:nvPr/>
        </p:nvSpPr>
        <p:spPr>
          <a:xfrm>
            <a:off x="818785" y="2991142"/>
            <a:ext cx="20874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window slides</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cxnSp>
        <p:nvCxnSpPr>
          <p:cNvPr id="6" name="Straight Arrow Connector 5">
            <a:extLst>
              <a:ext uri="{FF2B5EF4-FFF2-40B4-BE49-F238E27FC236}">
                <a16:creationId xmlns:a16="http://schemas.microsoft.com/office/drawing/2014/main" id="{B621044F-A47B-AB46-8ECC-97D2F6CB1178}"/>
              </a:ext>
            </a:extLst>
          </p:cNvPr>
          <p:cNvCxnSpPr/>
          <p:nvPr/>
        </p:nvCxnSpPr>
        <p:spPr>
          <a:xfrm>
            <a:off x="2283630" y="3452807"/>
            <a:ext cx="124119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96A2EE8D-B3DB-1645-8ABB-334A37B8213F}"/>
              </a:ext>
            </a:extLst>
          </p:cNvPr>
          <p:cNvGrpSpPr/>
          <p:nvPr/>
        </p:nvGrpSpPr>
        <p:grpSpPr>
          <a:xfrm>
            <a:off x="5599172" y="1675295"/>
            <a:ext cx="5154957" cy="4169547"/>
            <a:chOff x="5599172" y="1675295"/>
            <a:chExt cx="5154957" cy="4169547"/>
          </a:xfrm>
        </p:grpSpPr>
        <p:sp>
          <p:nvSpPr>
            <p:cNvPr id="27" name="TextBox 26">
              <a:extLst>
                <a:ext uri="{FF2B5EF4-FFF2-40B4-BE49-F238E27FC236}">
                  <a16:creationId xmlns:a16="http://schemas.microsoft.com/office/drawing/2014/main" id="{752E1595-4966-C94D-875D-1FC4A1060927}"/>
                </a:ext>
              </a:extLst>
            </p:cNvPr>
            <p:cNvSpPr txBox="1"/>
            <p:nvPr/>
          </p:nvSpPr>
          <p:spPr>
            <a:xfrm>
              <a:off x="6743444" y="5475510"/>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1</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D226D26D-4BE5-9244-855B-A5A55685939C}"/>
                </a:ext>
              </a:extLst>
            </p:cNvPr>
            <p:cNvSpPr txBox="1"/>
            <p:nvPr/>
          </p:nvSpPr>
          <p:spPr>
            <a:xfrm>
              <a:off x="7766578" y="5475510"/>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2</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17B6EDB2-2F43-714B-B1B9-7D680C9F8F93}"/>
                </a:ext>
              </a:extLst>
            </p:cNvPr>
            <p:cNvSpPr txBox="1"/>
            <p:nvPr/>
          </p:nvSpPr>
          <p:spPr>
            <a:xfrm>
              <a:off x="8789712" y="5475510"/>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3</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E6E12C24-91B7-3345-8B0A-C60C938F612F}"/>
                </a:ext>
              </a:extLst>
            </p:cNvPr>
            <p:cNvSpPr txBox="1"/>
            <p:nvPr/>
          </p:nvSpPr>
          <p:spPr>
            <a:xfrm>
              <a:off x="9812846" y="5475510"/>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4</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3BA57FDA-571C-5C45-B439-502256C9DB8E}"/>
                </a:ext>
              </a:extLst>
            </p:cNvPr>
            <p:cNvSpPr/>
            <p:nvPr/>
          </p:nvSpPr>
          <p:spPr>
            <a:xfrm>
              <a:off x="6894046" y="1853536"/>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BEDEE4E5-66E3-F449-9CFC-9F89BB39985D}"/>
                </a:ext>
              </a:extLst>
            </p:cNvPr>
            <p:cNvSpPr/>
            <p:nvPr/>
          </p:nvSpPr>
          <p:spPr>
            <a:xfrm>
              <a:off x="6894046" y="2749710"/>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DEFE4773-DF8E-C14D-901B-4C2441250D39}"/>
                </a:ext>
              </a:extLst>
            </p:cNvPr>
            <p:cNvSpPr/>
            <p:nvPr/>
          </p:nvSpPr>
          <p:spPr>
            <a:xfrm>
              <a:off x="6894046" y="3645884"/>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BDCC7110-0FD2-B54F-8FCE-CE3E96C2CCAD}"/>
                </a:ext>
              </a:extLst>
            </p:cNvPr>
            <p:cNvSpPr/>
            <p:nvPr/>
          </p:nvSpPr>
          <p:spPr>
            <a:xfrm>
              <a:off x="6894046" y="4560638"/>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F00E9EFC-48BC-F047-871B-6253F9445FEA}"/>
                </a:ext>
              </a:extLst>
            </p:cNvPr>
            <p:cNvSpPr/>
            <p:nvPr/>
          </p:nvSpPr>
          <p:spPr>
            <a:xfrm>
              <a:off x="7917180" y="1853536"/>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7D8AE842-DC5D-014B-B7B2-6E0B79EB2D20}"/>
                </a:ext>
              </a:extLst>
            </p:cNvPr>
            <p:cNvSpPr/>
            <p:nvPr/>
          </p:nvSpPr>
          <p:spPr>
            <a:xfrm>
              <a:off x="7917180" y="2749710"/>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BCC76C48-0FD0-C340-8548-7D69194D82A3}"/>
                </a:ext>
              </a:extLst>
            </p:cNvPr>
            <p:cNvSpPr/>
            <p:nvPr/>
          </p:nvSpPr>
          <p:spPr>
            <a:xfrm>
              <a:off x="7917180" y="3645884"/>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545D4BE0-7443-3D4E-8544-A0F2660D23EC}"/>
                </a:ext>
              </a:extLst>
            </p:cNvPr>
            <p:cNvSpPr/>
            <p:nvPr/>
          </p:nvSpPr>
          <p:spPr>
            <a:xfrm>
              <a:off x="7917180" y="4560638"/>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12E5FD74-C22F-1E41-9B47-B2ACA6D5C4DC}"/>
                </a:ext>
              </a:extLst>
            </p:cNvPr>
            <p:cNvSpPr/>
            <p:nvPr/>
          </p:nvSpPr>
          <p:spPr>
            <a:xfrm>
              <a:off x="8940314" y="1840614"/>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33C6C9FA-049A-804C-B58D-DEECFBD2D762}"/>
                </a:ext>
              </a:extLst>
            </p:cNvPr>
            <p:cNvSpPr/>
            <p:nvPr/>
          </p:nvSpPr>
          <p:spPr>
            <a:xfrm>
              <a:off x="8940314" y="2736788"/>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D5B61077-EBA4-B447-889B-5A33AC9C3C61}"/>
                </a:ext>
              </a:extLst>
            </p:cNvPr>
            <p:cNvSpPr/>
            <p:nvPr/>
          </p:nvSpPr>
          <p:spPr>
            <a:xfrm>
              <a:off x="8940314" y="3632962"/>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927434F2-D07C-C547-9EF1-4B4D2881F9CD}"/>
                </a:ext>
              </a:extLst>
            </p:cNvPr>
            <p:cNvSpPr/>
            <p:nvPr/>
          </p:nvSpPr>
          <p:spPr>
            <a:xfrm>
              <a:off x="8940314" y="4547716"/>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65473200-A994-4945-B35A-279BE78D0D32}"/>
                </a:ext>
              </a:extLst>
            </p:cNvPr>
            <p:cNvSpPr/>
            <p:nvPr/>
          </p:nvSpPr>
          <p:spPr>
            <a:xfrm>
              <a:off x="9963449" y="1840614"/>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C3718A56-2EDA-944C-AE19-FD946ED11F24}"/>
                </a:ext>
              </a:extLst>
            </p:cNvPr>
            <p:cNvSpPr/>
            <p:nvPr/>
          </p:nvSpPr>
          <p:spPr>
            <a:xfrm>
              <a:off x="9972211" y="2736788"/>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6AC946D1-95E9-564E-8889-6DEB13FB026E}"/>
                </a:ext>
              </a:extLst>
            </p:cNvPr>
            <p:cNvSpPr/>
            <p:nvPr/>
          </p:nvSpPr>
          <p:spPr>
            <a:xfrm>
              <a:off x="9963449" y="3632962"/>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FDD5A070-9C13-DA4B-B143-73EA27DE24F6}"/>
                </a:ext>
              </a:extLst>
            </p:cNvPr>
            <p:cNvSpPr/>
            <p:nvPr/>
          </p:nvSpPr>
          <p:spPr>
            <a:xfrm>
              <a:off x="9963449" y="4563214"/>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66128163-C42B-0D46-9826-4F2E2D194F37}"/>
                </a:ext>
              </a:extLst>
            </p:cNvPr>
            <p:cNvSpPr/>
            <p:nvPr/>
          </p:nvSpPr>
          <p:spPr>
            <a:xfrm>
              <a:off x="6742926" y="1675295"/>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CF3C5862-83DE-BA47-8600-1D84E8F3E3D0}"/>
                </a:ext>
              </a:extLst>
            </p:cNvPr>
            <p:cNvSpPr/>
            <p:nvPr/>
          </p:nvSpPr>
          <p:spPr>
            <a:xfrm>
              <a:off x="7773090" y="1675295"/>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555E2DD1-1444-8444-AD2E-4D7B41229D01}"/>
                </a:ext>
              </a:extLst>
            </p:cNvPr>
            <p:cNvSpPr/>
            <p:nvPr/>
          </p:nvSpPr>
          <p:spPr>
            <a:xfrm>
              <a:off x="8803254" y="1675295"/>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F8E7928D-18E3-B54C-A141-C22803BFEE1A}"/>
                </a:ext>
              </a:extLst>
            </p:cNvPr>
            <p:cNvSpPr/>
            <p:nvPr/>
          </p:nvSpPr>
          <p:spPr>
            <a:xfrm>
              <a:off x="9833417" y="1675295"/>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59" name="Straight Arrow Connector 58">
              <a:extLst>
                <a:ext uri="{FF2B5EF4-FFF2-40B4-BE49-F238E27FC236}">
                  <a16:creationId xmlns:a16="http://schemas.microsoft.com/office/drawing/2014/main" id="{5684AEBA-61A7-F943-85A7-61FC21D80B35}"/>
                </a:ext>
              </a:extLst>
            </p:cNvPr>
            <p:cNvCxnSpPr>
              <a:cxnSpLocks/>
            </p:cNvCxnSpPr>
            <p:nvPr/>
          </p:nvCxnSpPr>
          <p:spPr>
            <a:xfrm flipV="1">
              <a:off x="6433610" y="5170396"/>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2E12E-E1FF-2B48-AC92-1E4E50DB3E1F}"/>
                </a:ext>
              </a:extLst>
            </p:cNvPr>
            <p:cNvSpPr txBox="1"/>
            <p:nvPr/>
          </p:nvSpPr>
          <p:spPr>
            <a:xfrm>
              <a:off x="5599172" y="4942329"/>
              <a:ext cx="9028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rPr>
                <a:t>head</a:t>
              </a:r>
            </a:p>
          </p:txBody>
        </p:sp>
      </p:grpSp>
      <p:cxnSp>
        <p:nvCxnSpPr>
          <p:cNvPr id="61" name="Straight Arrow Connector 60">
            <a:extLst>
              <a:ext uri="{FF2B5EF4-FFF2-40B4-BE49-F238E27FC236}">
                <a16:creationId xmlns:a16="http://schemas.microsoft.com/office/drawing/2014/main" id="{E709AB1A-9B0D-4E44-9DD3-DE41FABA8EF9}"/>
              </a:ext>
            </a:extLst>
          </p:cNvPr>
          <p:cNvCxnSpPr>
            <a:cxnSpLocks/>
          </p:cNvCxnSpPr>
          <p:nvPr/>
        </p:nvCxnSpPr>
        <p:spPr>
          <a:xfrm flipV="1">
            <a:off x="2937212" y="4269692"/>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35EBC30-A63F-FC41-8EC2-2F7A5D87857F}"/>
              </a:ext>
            </a:extLst>
          </p:cNvPr>
          <p:cNvSpPr txBox="1"/>
          <p:nvPr/>
        </p:nvSpPr>
        <p:spPr>
          <a:xfrm>
            <a:off x="2501304" y="4628707"/>
            <a:ext cx="9028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a:ea typeface="+mn-ea"/>
                <a:cs typeface="+mn-cs"/>
              </a:rPr>
              <a:t>head</a:t>
            </a:r>
          </a:p>
        </p:txBody>
      </p:sp>
      <p:grpSp>
        <p:nvGrpSpPr>
          <p:cNvPr id="77" name="Group 76">
            <a:extLst>
              <a:ext uri="{FF2B5EF4-FFF2-40B4-BE49-F238E27FC236}">
                <a16:creationId xmlns:a16="http://schemas.microsoft.com/office/drawing/2014/main" id="{24B5DCB1-A8DC-4C44-B733-18D1DF29451B}"/>
              </a:ext>
            </a:extLst>
          </p:cNvPr>
          <p:cNvGrpSpPr/>
          <p:nvPr/>
        </p:nvGrpSpPr>
        <p:grpSpPr>
          <a:xfrm>
            <a:off x="2078209" y="4520221"/>
            <a:ext cx="6711503" cy="1626712"/>
            <a:chOff x="2078209" y="4520221"/>
            <a:chExt cx="6711503" cy="1626712"/>
          </a:xfrm>
        </p:grpSpPr>
        <p:cxnSp>
          <p:nvCxnSpPr>
            <p:cNvPr id="65" name="Straight Arrow Connector 64">
              <a:extLst>
                <a:ext uri="{FF2B5EF4-FFF2-40B4-BE49-F238E27FC236}">
                  <a16:creationId xmlns:a16="http://schemas.microsoft.com/office/drawing/2014/main" id="{9DCC65FC-7C74-164F-9CAE-B91A4FD142D3}"/>
                </a:ext>
              </a:extLst>
            </p:cNvPr>
            <p:cNvCxnSpPr>
              <a:cxnSpLocks/>
            </p:cNvCxnSpPr>
            <p:nvPr/>
          </p:nvCxnSpPr>
          <p:spPr>
            <a:xfrm flipV="1">
              <a:off x="2088345" y="4520221"/>
              <a:ext cx="0" cy="1626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B7738BB-BD0A-F143-B2A5-1D177BA721CF}"/>
                </a:ext>
              </a:extLst>
            </p:cNvPr>
            <p:cNvCxnSpPr>
              <a:cxnSpLocks/>
            </p:cNvCxnSpPr>
            <p:nvPr/>
          </p:nvCxnSpPr>
          <p:spPr>
            <a:xfrm flipV="1">
              <a:off x="2078209" y="6146932"/>
              <a:ext cx="6711503" cy="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772BBB7-3928-6541-800C-7FE5C6324243}"/>
                </a:ext>
              </a:extLst>
            </p:cNvPr>
            <p:cNvCxnSpPr>
              <a:cxnSpLocks/>
            </p:cNvCxnSpPr>
            <p:nvPr/>
          </p:nvCxnSpPr>
          <p:spPr>
            <a:xfrm flipV="1">
              <a:off x="8789712" y="5736356"/>
              <a:ext cx="0" cy="4105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8B9D5555-4872-D440-A824-4AB89D09C168}"/>
              </a:ext>
            </a:extLst>
          </p:cNvPr>
          <p:cNvSpPr txBox="1"/>
          <p:nvPr/>
        </p:nvSpPr>
        <p:spPr>
          <a:xfrm>
            <a:off x="3763754" y="6141956"/>
            <a:ext cx="31662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window on data plane</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2970604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9" name="TextBox 8">
            <a:extLst>
              <a:ext uri="{FF2B5EF4-FFF2-40B4-BE49-F238E27FC236}">
                <a16:creationId xmlns:a16="http://schemas.microsoft.com/office/drawing/2014/main" id="{ED7CF772-AADA-444F-94D1-9B96C736D25C}"/>
              </a:ext>
            </a:extLst>
          </p:cNvPr>
          <p:cNvSpPr txBox="1"/>
          <p:nvPr/>
        </p:nvSpPr>
        <p:spPr>
          <a:xfrm>
            <a:off x="149120" y="1229387"/>
            <a:ext cx="48051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How to compute </a:t>
            </a:r>
            <a:r>
              <a:rPr kumimoji="0" lang="en-US" sz="2400" b="0" i="0" u="none" strike="noStrike" kern="1200" cap="none" spc="0" normalizeH="0" baseline="0" noProof="0" dirty="0" err="1">
                <a:ln>
                  <a:noFill/>
                </a:ln>
                <a:solidFill>
                  <a:srgbClr val="000000"/>
                </a:solidFill>
                <a:effectLst/>
                <a:uLnTx/>
                <a:uFillTx/>
                <a:latin typeface="Arial" panose="020B0604020202020204"/>
                <a:ea typeface="+mn-ea"/>
                <a:cs typeface="+mn-cs"/>
              </a:rPr>
              <a:t>W.quantile</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(pkt) ?</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752E1595-4966-C94D-875D-1FC4A1060927}"/>
              </a:ext>
            </a:extLst>
          </p:cNvPr>
          <p:cNvSpPr txBox="1"/>
          <p:nvPr/>
        </p:nvSpPr>
        <p:spPr>
          <a:xfrm>
            <a:off x="4497600"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1</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D226D26D-4BE5-9244-855B-A5A55685939C}"/>
              </a:ext>
            </a:extLst>
          </p:cNvPr>
          <p:cNvSpPr txBox="1"/>
          <p:nvPr/>
        </p:nvSpPr>
        <p:spPr>
          <a:xfrm>
            <a:off x="5520734"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2</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17B6EDB2-2F43-714B-B1B9-7D680C9F8F93}"/>
              </a:ext>
            </a:extLst>
          </p:cNvPr>
          <p:cNvSpPr txBox="1"/>
          <p:nvPr/>
        </p:nvSpPr>
        <p:spPr>
          <a:xfrm>
            <a:off x="6543868"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3</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E6E12C24-91B7-3345-8B0A-C60C938F612F}"/>
              </a:ext>
            </a:extLst>
          </p:cNvPr>
          <p:cNvSpPr txBox="1"/>
          <p:nvPr/>
        </p:nvSpPr>
        <p:spPr>
          <a:xfrm>
            <a:off x="7567002"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4</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3BA57FDA-571C-5C45-B439-502256C9DB8E}"/>
              </a:ext>
            </a:extLst>
          </p:cNvPr>
          <p:cNvSpPr/>
          <p:nvPr/>
        </p:nvSpPr>
        <p:spPr>
          <a:xfrm>
            <a:off x="4648202" y="2225495"/>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32" name="Rectangle 31">
            <a:extLst>
              <a:ext uri="{FF2B5EF4-FFF2-40B4-BE49-F238E27FC236}">
                <a16:creationId xmlns:a16="http://schemas.microsoft.com/office/drawing/2014/main" id="{BEDEE4E5-66E3-F449-9CFC-9F89BB39985D}"/>
              </a:ext>
            </a:extLst>
          </p:cNvPr>
          <p:cNvSpPr/>
          <p:nvPr/>
        </p:nvSpPr>
        <p:spPr>
          <a:xfrm>
            <a:off x="4648202" y="3121669"/>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7 </a:t>
            </a:r>
          </a:p>
        </p:txBody>
      </p:sp>
      <p:sp>
        <p:nvSpPr>
          <p:cNvPr id="33" name="Rectangle 32">
            <a:extLst>
              <a:ext uri="{FF2B5EF4-FFF2-40B4-BE49-F238E27FC236}">
                <a16:creationId xmlns:a16="http://schemas.microsoft.com/office/drawing/2014/main" id="{DEFE4773-DF8E-C14D-901B-4C2441250D39}"/>
              </a:ext>
            </a:extLst>
          </p:cNvPr>
          <p:cNvSpPr/>
          <p:nvPr/>
        </p:nvSpPr>
        <p:spPr>
          <a:xfrm>
            <a:off x="4648202" y="4017843"/>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8</a:t>
            </a:r>
          </a:p>
        </p:txBody>
      </p:sp>
      <p:sp>
        <p:nvSpPr>
          <p:cNvPr id="34" name="Rectangle 33">
            <a:extLst>
              <a:ext uri="{FF2B5EF4-FFF2-40B4-BE49-F238E27FC236}">
                <a16:creationId xmlns:a16="http://schemas.microsoft.com/office/drawing/2014/main" id="{BDCC7110-0FD2-B54F-8FCE-CE3E96C2CCAD}"/>
              </a:ext>
            </a:extLst>
          </p:cNvPr>
          <p:cNvSpPr/>
          <p:nvPr/>
        </p:nvSpPr>
        <p:spPr>
          <a:xfrm>
            <a:off x="4648202" y="4932597"/>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9</a:t>
            </a:r>
          </a:p>
        </p:txBody>
      </p:sp>
      <p:sp>
        <p:nvSpPr>
          <p:cNvPr id="35" name="Rectangle 34">
            <a:extLst>
              <a:ext uri="{FF2B5EF4-FFF2-40B4-BE49-F238E27FC236}">
                <a16:creationId xmlns:a16="http://schemas.microsoft.com/office/drawing/2014/main" id="{F00E9EFC-48BC-F047-871B-6253F9445FEA}"/>
              </a:ext>
            </a:extLst>
          </p:cNvPr>
          <p:cNvSpPr/>
          <p:nvPr/>
        </p:nvSpPr>
        <p:spPr>
          <a:xfrm>
            <a:off x="5671336" y="2225495"/>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9</a:t>
            </a:r>
          </a:p>
        </p:txBody>
      </p:sp>
      <p:sp>
        <p:nvSpPr>
          <p:cNvPr id="36" name="Rectangle 35">
            <a:extLst>
              <a:ext uri="{FF2B5EF4-FFF2-40B4-BE49-F238E27FC236}">
                <a16:creationId xmlns:a16="http://schemas.microsoft.com/office/drawing/2014/main" id="{7D8AE842-DC5D-014B-B7B2-6E0B79EB2D20}"/>
              </a:ext>
            </a:extLst>
          </p:cNvPr>
          <p:cNvSpPr/>
          <p:nvPr/>
        </p:nvSpPr>
        <p:spPr>
          <a:xfrm>
            <a:off x="5671336" y="3121669"/>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37" name="Rectangle 36">
            <a:extLst>
              <a:ext uri="{FF2B5EF4-FFF2-40B4-BE49-F238E27FC236}">
                <a16:creationId xmlns:a16="http://schemas.microsoft.com/office/drawing/2014/main" id="{BCC76C48-0FD0-C340-8548-7D69194D82A3}"/>
              </a:ext>
            </a:extLst>
          </p:cNvPr>
          <p:cNvSpPr/>
          <p:nvPr/>
        </p:nvSpPr>
        <p:spPr>
          <a:xfrm>
            <a:off x="5671336" y="4017843"/>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15</a:t>
            </a:r>
          </a:p>
        </p:txBody>
      </p:sp>
      <p:sp>
        <p:nvSpPr>
          <p:cNvPr id="38" name="Rectangle 37">
            <a:extLst>
              <a:ext uri="{FF2B5EF4-FFF2-40B4-BE49-F238E27FC236}">
                <a16:creationId xmlns:a16="http://schemas.microsoft.com/office/drawing/2014/main" id="{545D4BE0-7443-3D4E-8544-A0F2660D23EC}"/>
              </a:ext>
            </a:extLst>
          </p:cNvPr>
          <p:cNvSpPr/>
          <p:nvPr/>
        </p:nvSpPr>
        <p:spPr>
          <a:xfrm>
            <a:off x="5671336" y="4932597"/>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6</a:t>
            </a:r>
          </a:p>
        </p:txBody>
      </p:sp>
      <p:sp>
        <p:nvSpPr>
          <p:cNvPr id="39" name="Rectangle 38">
            <a:extLst>
              <a:ext uri="{FF2B5EF4-FFF2-40B4-BE49-F238E27FC236}">
                <a16:creationId xmlns:a16="http://schemas.microsoft.com/office/drawing/2014/main" id="{12E5FD74-C22F-1E41-9B47-B2ACA6D5C4DC}"/>
              </a:ext>
            </a:extLst>
          </p:cNvPr>
          <p:cNvSpPr/>
          <p:nvPr/>
        </p:nvSpPr>
        <p:spPr>
          <a:xfrm>
            <a:off x="6694470" y="2212573"/>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1</a:t>
            </a:r>
          </a:p>
        </p:txBody>
      </p:sp>
      <p:sp>
        <p:nvSpPr>
          <p:cNvPr id="40" name="Rectangle 39">
            <a:extLst>
              <a:ext uri="{FF2B5EF4-FFF2-40B4-BE49-F238E27FC236}">
                <a16:creationId xmlns:a16="http://schemas.microsoft.com/office/drawing/2014/main" id="{33C6C9FA-049A-804C-B58D-DEECFBD2D762}"/>
              </a:ext>
            </a:extLst>
          </p:cNvPr>
          <p:cNvSpPr/>
          <p:nvPr/>
        </p:nvSpPr>
        <p:spPr>
          <a:xfrm>
            <a:off x="6694470" y="3108747"/>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3</a:t>
            </a:r>
          </a:p>
        </p:txBody>
      </p:sp>
      <p:sp>
        <p:nvSpPr>
          <p:cNvPr id="41" name="Rectangle 40">
            <a:extLst>
              <a:ext uri="{FF2B5EF4-FFF2-40B4-BE49-F238E27FC236}">
                <a16:creationId xmlns:a16="http://schemas.microsoft.com/office/drawing/2014/main" id="{D5B61077-EBA4-B447-889B-5A33AC9C3C61}"/>
              </a:ext>
            </a:extLst>
          </p:cNvPr>
          <p:cNvSpPr/>
          <p:nvPr/>
        </p:nvSpPr>
        <p:spPr>
          <a:xfrm>
            <a:off x="6694470" y="4004921"/>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42" name="Rectangle 41">
            <a:extLst>
              <a:ext uri="{FF2B5EF4-FFF2-40B4-BE49-F238E27FC236}">
                <a16:creationId xmlns:a16="http://schemas.microsoft.com/office/drawing/2014/main" id="{927434F2-D07C-C547-9EF1-4B4D2881F9CD}"/>
              </a:ext>
            </a:extLst>
          </p:cNvPr>
          <p:cNvSpPr/>
          <p:nvPr/>
        </p:nvSpPr>
        <p:spPr>
          <a:xfrm>
            <a:off x="6694470" y="4919675"/>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8</a:t>
            </a:r>
          </a:p>
        </p:txBody>
      </p:sp>
      <p:sp>
        <p:nvSpPr>
          <p:cNvPr id="43" name="Rectangle 42">
            <a:extLst>
              <a:ext uri="{FF2B5EF4-FFF2-40B4-BE49-F238E27FC236}">
                <a16:creationId xmlns:a16="http://schemas.microsoft.com/office/drawing/2014/main" id="{65473200-A994-4945-B35A-279BE78D0D32}"/>
              </a:ext>
            </a:extLst>
          </p:cNvPr>
          <p:cNvSpPr/>
          <p:nvPr/>
        </p:nvSpPr>
        <p:spPr>
          <a:xfrm>
            <a:off x="7717605" y="2212573"/>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7</a:t>
            </a:r>
          </a:p>
        </p:txBody>
      </p:sp>
      <p:sp>
        <p:nvSpPr>
          <p:cNvPr id="44" name="Rectangle 43">
            <a:extLst>
              <a:ext uri="{FF2B5EF4-FFF2-40B4-BE49-F238E27FC236}">
                <a16:creationId xmlns:a16="http://schemas.microsoft.com/office/drawing/2014/main" id="{C3718A56-2EDA-944C-AE19-FD946ED11F24}"/>
              </a:ext>
            </a:extLst>
          </p:cNvPr>
          <p:cNvSpPr/>
          <p:nvPr/>
        </p:nvSpPr>
        <p:spPr>
          <a:xfrm>
            <a:off x="7726367" y="3108747"/>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28</a:t>
            </a:r>
          </a:p>
        </p:txBody>
      </p:sp>
      <p:sp>
        <p:nvSpPr>
          <p:cNvPr id="45" name="Rectangle 44">
            <a:extLst>
              <a:ext uri="{FF2B5EF4-FFF2-40B4-BE49-F238E27FC236}">
                <a16:creationId xmlns:a16="http://schemas.microsoft.com/office/drawing/2014/main" id="{6AC946D1-95E9-564E-8889-6DEB13FB026E}"/>
              </a:ext>
            </a:extLst>
          </p:cNvPr>
          <p:cNvSpPr/>
          <p:nvPr/>
        </p:nvSpPr>
        <p:spPr>
          <a:xfrm>
            <a:off x="7717605" y="4004921"/>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4</a:t>
            </a:r>
          </a:p>
        </p:txBody>
      </p:sp>
      <p:sp>
        <p:nvSpPr>
          <p:cNvPr id="46" name="Rectangle 45">
            <a:extLst>
              <a:ext uri="{FF2B5EF4-FFF2-40B4-BE49-F238E27FC236}">
                <a16:creationId xmlns:a16="http://schemas.microsoft.com/office/drawing/2014/main" id="{FDD5A070-9C13-DA4B-B143-73EA27DE24F6}"/>
              </a:ext>
            </a:extLst>
          </p:cNvPr>
          <p:cNvSpPr/>
          <p:nvPr/>
        </p:nvSpPr>
        <p:spPr>
          <a:xfrm>
            <a:off x="7717605" y="4935173"/>
            <a:ext cx="640080" cy="685800"/>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25</a:t>
            </a:r>
          </a:p>
        </p:txBody>
      </p:sp>
      <p:sp>
        <p:nvSpPr>
          <p:cNvPr id="49" name="Rectangle 48">
            <a:extLst>
              <a:ext uri="{FF2B5EF4-FFF2-40B4-BE49-F238E27FC236}">
                <a16:creationId xmlns:a16="http://schemas.microsoft.com/office/drawing/2014/main" id="{66128163-C42B-0D46-9826-4F2E2D194F37}"/>
              </a:ext>
            </a:extLst>
          </p:cNvPr>
          <p:cNvSpPr/>
          <p:nvPr/>
        </p:nvSpPr>
        <p:spPr>
          <a:xfrm>
            <a:off x="4497082"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CF3C5862-83DE-BA47-8600-1D84E8F3E3D0}"/>
              </a:ext>
            </a:extLst>
          </p:cNvPr>
          <p:cNvSpPr/>
          <p:nvPr/>
        </p:nvSpPr>
        <p:spPr>
          <a:xfrm>
            <a:off x="5527246"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555E2DD1-1444-8444-AD2E-4D7B41229D01}"/>
              </a:ext>
            </a:extLst>
          </p:cNvPr>
          <p:cNvSpPr/>
          <p:nvPr/>
        </p:nvSpPr>
        <p:spPr>
          <a:xfrm>
            <a:off x="6557410"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F8E7928D-18E3-B54C-A141-C22803BFEE1A}"/>
              </a:ext>
            </a:extLst>
          </p:cNvPr>
          <p:cNvSpPr/>
          <p:nvPr/>
        </p:nvSpPr>
        <p:spPr>
          <a:xfrm>
            <a:off x="7587573"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53" name="Straight Arrow Connector 52">
            <a:extLst>
              <a:ext uri="{FF2B5EF4-FFF2-40B4-BE49-F238E27FC236}">
                <a16:creationId xmlns:a16="http://schemas.microsoft.com/office/drawing/2014/main" id="{4601D1E6-B921-EF40-9436-A1F49A763433}"/>
              </a:ext>
            </a:extLst>
          </p:cNvPr>
          <p:cNvCxnSpPr>
            <a:cxnSpLocks/>
          </p:cNvCxnSpPr>
          <p:nvPr/>
        </p:nvCxnSpPr>
        <p:spPr>
          <a:xfrm>
            <a:off x="2268478"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8811B07-DE51-CC4E-991E-204A63E01149}"/>
              </a:ext>
            </a:extLst>
          </p:cNvPr>
          <p:cNvSpPr/>
          <p:nvPr/>
        </p:nvSpPr>
        <p:spPr>
          <a:xfrm>
            <a:off x="8960923" y="3499636"/>
            <a:ext cx="1376876" cy="78541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Admission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Control </a:t>
            </a:r>
          </a:p>
        </p:txBody>
      </p:sp>
      <p:cxnSp>
        <p:nvCxnSpPr>
          <p:cNvPr id="56" name="Straight Arrow Connector 55">
            <a:extLst>
              <a:ext uri="{FF2B5EF4-FFF2-40B4-BE49-F238E27FC236}">
                <a16:creationId xmlns:a16="http://schemas.microsoft.com/office/drawing/2014/main" id="{4E63713E-7A94-264B-881D-207B0621BA3E}"/>
              </a:ext>
            </a:extLst>
          </p:cNvPr>
          <p:cNvCxnSpPr>
            <a:cxnSpLocks/>
          </p:cNvCxnSpPr>
          <p:nvPr/>
        </p:nvCxnSpPr>
        <p:spPr>
          <a:xfrm>
            <a:off x="10337799"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38268B-88EA-8F41-9421-3126D25D44BC}"/>
              </a:ext>
            </a:extLst>
          </p:cNvPr>
          <p:cNvCxnSpPr>
            <a:cxnSpLocks/>
          </p:cNvCxnSpPr>
          <p:nvPr/>
        </p:nvCxnSpPr>
        <p:spPr>
          <a:xfrm>
            <a:off x="4055696"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071F4D9-B4FD-5240-8B88-365C40D8DE82}"/>
              </a:ext>
            </a:extLst>
          </p:cNvPr>
          <p:cNvCxnSpPr>
            <a:cxnSpLocks/>
          </p:cNvCxnSpPr>
          <p:nvPr/>
        </p:nvCxnSpPr>
        <p:spPr>
          <a:xfrm>
            <a:off x="8485076" y="3882331"/>
            <a:ext cx="457200" cy="3751"/>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2EB2957-BFB6-2F49-9522-72E466D5DB2E}"/>
              </a:ext>
            </a:extLst>
          </p:cNvPr>
          <p:cNvSpPr txBox="1"/>
          <p:nvPr/>
        </p:nvSpPr>
        <p:spPr>
          <a:xfrm>
            <a:off x="2589433" y="2653869"/>
            <a:ext cx="151996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anose="020B0604020202020204"/>
                <a:ea typeface="+mn-ea"/>
                <a:cs typeface="+mn-cs"/>
              </a:rPr>
              <a:t>pkt.index</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4</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panose="020B0604020202020204"/>
                <a:ea typeface="黑体" panose="02010609060101010101" pitchFamily="49" charset="-122"/>
                <a:cs typeface="+mn-cs"/>
              </a:rPr>
              <a:t>pkt.rank</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5</a:t>
            </a:r>
          </a:p>
        </p:txBody>
      </p:sp>
      <p:sp>
        <p:nvSpPr>
          <p:cNvPr id="2" name="TextBox 1">
            <a:extLst>
              <a:ext uri="{FF2B5EF4-FFF2-40B4-BE49-F238E27FC236}">
                <a16:creationId xmlns:a16="http://schemas.microsoft.com/office/drawing/2014/main" id="{0937D2F9-7819-4470-B6F2-1D0666FB73F1}"/>
              </a:ext>
            </a:extLst>
          </p:cNvPr>
          <p:cNvSpPr txBox="1"/>
          <p:nvPr/>
        </p:nvSpPr>
        <p:spPr>
          <a:xfrm>
            <a:off x="5577924" y="1505625"/>
            <a:ext cx="813043" cy="400110"/>
          </a:xfrm>
          <a:prstGeom prst="rect">
            <a:avLst/>
          </a:prstGeom>
          <a:noFill/>
        </p:spPr>
        <p:txBody>
          <a:bodyPr wrap="none" rtlCol="0">
            <a:spAutoFit/>
          </a:bodyPr>
          <a:lstStyle/>
          <a:p>
            <a:r>
              <a:rPr lang="en-US" sz="2000" b="1" dirty="0"/>
              <a:t>Head</a:t>
            </a:r>
          </a:p>
        </p:txBody>
      </p:sp>
      <p:cxnSp>
        <p:nvCxnSpPr>
          <p:cNvPr id="5" name="Straight Arrow Connector 4">
            <a:extLst>
              <a:ext uri="{FF2B5EF4-FFF2-40B4-BE49-F238E27FC236}">
                <a16:creationId xmlns:a16="http://schemas.microsoft.com/office/drawing/2014/main" id="{1A635D39-2E19-4EC4-BB70-6CFCCFD0E128}"/>
              </a:ext>
            </a:extLst>
          </p:cNvPr>
          <p:cNvCxnSpPr>
            <a:cxnSpLocks/>
          </p:cNvCxnSpPr>
          <p:nvPr/>
        </p:nvCxnSpPr>
        <p:spPr>
          <a:xfrm>
            <a:off x="5991375" y="1880763"/>
            <a:ext cx="0" cy="3130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E61007C-04B9-4A70-A722-C93814C7C59B}"/>
              </a:ext>
            </a:extLst>
          </p:cNvPr>
          <p:cNvSpPr/>
          <p:nvPr/>
        </p:nvSpPr>
        <p:spPr>
          <a:xfrm>
            <a:off x="2812368" y="3499636"/>
            <a:ext cx="1155956" cy="78541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Tagger</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90C5744-812D-4313-A22C-0AAE89B905B0}"/>
              </a:ext>
            </a:extLst>
          </p:cNvPr>
          <p:cNvSpPr/>
          <p:nvPr/>
        </p:nvSpPr>
        <p:spPr>
          <a:xfrm>
            <a:off x="2812368" y="4445343"/>
            <a:ext cx="1155956" cy="785411"/>
          </a:xfrm>
          <a:prstGeom prst="rect">
            <a:avLst/>
          </a:prstGeom>
          <a:solidFill>
            <a:schemeClr val="bg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Sampler</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80B34949-03CC-4882-9997-8B6809C5108C}"/>
              </a:ext>
            </a:extLst>
          </p:cNvPr>
          <p:cNvSpPr/>
          <p:nvPr/>
        </p:nvSpPr>
        <p:spPr>
          <a:xfrm>
            <a:off x="2727406" y="3394412"/>
            <a:ext cx="1325880" cy="19599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979AE13F-8287-40EC-96E0-A91E37CB8CF0}"/>
              </a:ext>
            </a:extLst>
          </p:cNvPr>
          <p:cNvSpPr txBox="1"/>
          <p:nvPr/>
        </p:nvSpPr>
        <p:spPr>
          <a:xfrm>
            <a:off x="886744" y="5390421"/>
            <a:ext cx="371768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Feed 1 packet into the window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for every n packets</a:t>
            </a:r>
          </a:p>
        </p:txBody>
      </p:sp>
    </p:spTree>
    <p:custDataLst>
      <p:tags r:id="rId1"/>
    </p:custDataLst>
    <p:extLst>
      <p:ext uri="{BB962C8B-B14F-4D97-AF65-F5344CB8AC3E}">
        <p14:creationId xmlns:p14="http://schemas.microsoft.com/office/powerpoint/2010/main" val="18861114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00E9EFC-48BC-F047-871B-6253F9445FEA}"/>
              </a:ext>
            </a:extLst>
          </p:cNvPr>
          <p:cNvSpPr/>
          <p:nvPr/>
        </p:nvSpPr>
        <p:spPr>
          <a:xfrm>
            <a:off x="5671336" y="2225495"/>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9</a:t>
            </a:r>
          </a:p>
        </p:txBody>
      </p:sp>
      <p:sp>
        <p:nvSpPr>
          <p:cNvPr id="59" name="Rectangle 58">
            <a:extLst>
              <a:ext uri="{FF2B5EF4-FFF2-40B4-BE49-F238E27FC236}">
                <a16:creationId xmlns:a16="http://schemas.microsoft.com/office/drawing/2014/main" id="{C92AA45B-1317-764E-A5F2-428D2BA88301}"/>
              </a:ext>
            </a:extLst>
          </p:cNvPr>
          <p:cNvSpPr/>
          <p:nvPr/>
        </p:nvSpPr>
        <p:spPr>
          <a:xfrm>
            <a:off x="5669280" y="2221992"/>
            <a:ext cx="640080" cy="685800"/>
          </a:xfrm>
          <a:prstGeom prst="rect">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9</a:t>
            </a:r>
          </a:p>
        </p:txBody>
      </p:sp>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Design</a:t>
            </a:r>
            <a:endParaRPr lang="en-US" sz="3600" b="1" dirty="0">
              <a:solidFill>
                <a:schemeClr val="accent1">
                  <a:lumMod val="50000"/>
                </a:schemeClr>
              </a:solidFill>
            </a:endParaRPr>
          </a:p>
        </p:txBody>
      </p:sp>
      <p:sp>
        <p:nvSpPr>
          <p:cNvPr id="9" name="TextBox 8">
            <a:extLst>
              <a:ext uri="{FF2B5EF4-FFF2-40B4-BE49-F238E27FC236}">
                <a16:creationId xmlns:a16="http://schemas.microsoft.com/office/drawing/2014/main" id="{ED7CF772-AADA-444F-94D1-9B96C736D25C}"/>
              </a:ext>
            </a:extLst>
          </p:cNvPr>
          <p:cNvSpPr txBox="1"/>
          <p:nvPr/>
        </p:nvSpPr>
        <p:spPr>
          <a:xfrm>
            <a:off x="149120" y="1229387"/>
            <a:ext cx="48051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How to compute </a:t>
            </a:r>
            <a:r>
              <a:rPr kumimoji="0" lang="en-US" sz="2400" b="0" i="0" u="none" strike="noStrike" kern="1200" cap="none" spc="0" normalizeH="0" baseline="0" noProof="0" dirty="0" err="1">
                <a:ln>
                  <a:noFill/>
                </a:ln>
                <a:solidFill>
                  <a:srgbClr val="000000"/>
                </a:solidFill>
                <a:effectLst/>
                <a:uLnTx/>
                <a:uFillTx/>
                <a:latin typeface="Arial" panose="020B0604020202020204"/>
                <a:ea typeface="+mn-ea"/>
                <a:cs typeface="+mn-cs"/>
              </a:rPr>
              <a:t>W.quantile</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(pkt) ?</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752E1595-4966-C94D-875D-1FC4A1060927}"/>
              </a:ext>
            </a:extLst>
          </p:cNvPr>
          <p:cNvSpPr txBox="1"/>
          <p:nvPr/>
        </p:nvSpPr>
        <p:spPr>
          <a:xfrm>
            <a:off x="4497600"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1</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D226D26D-4BE5-9244-855B-A5A55685939C}"/>
              </a:ext>
            </a:extLst>
          </p:cNvPr>
          <p:cNvSpPr txBox="1"/>
          <p:nvPr/>
        </p:nvSpPr>
        <p:spPr>
          <a:xfrm>
            <a:off x="5520734"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2</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17B6EDB2-2F43-714B-B1B9-7D680C9F8F93}"/>
              </a:ext>
            </a:extLst>
          </p:cNvPr>
          <p:cNvSpPr txBox="1"/>
          <p:nvPr/>
        </p:nvSpPr>
        <p:spPr>
          <a:xfrm>
            <a:off x="6543868"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3</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E6E12C24-91B7-3345-8B0A-C60C938F612F}"/>
              </a:ext>
            </a:extLst>
          </p:cNvPr>
          <p:cNvSpPr txBox="1"/>
          <p:nvPr/>
        </p:nvSpPr>
        <p:spPr>
          <a:xfrm>
            <a:off x="7567002" y="5847469"/>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stage</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4</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3BA57FDA-571C-5C45-B439-502256C9DB8E}"/>
              </a:ext>
            </a:extLst>
          </p:cNvPr>
          <p:cNvSpPr/>
          <p:nvPr/>
        </p:nvSpPr>
        <p:spPr>
          <a:xfrm>
            <a:off x="4648202" y="2225495"/>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32" name="Rectangle 31">
            <a:extLst>
              <a:ext uri="{FF2B5EF4-FFF2-40B4-BE49-F238E27FC236}">
                <a16:creationId xmlns:a16="http://schemas.microsoft.com/office/drawing/2014/main" id="{BEDEE4E5-66E3-F449-9CFC-9F89BB39985D}"/>
              </a:ext>
            </a:extLst>
          </p:cNvPr>
          <p:cNvSpPr/>
          <p:nvPr/>
        </p:nvSpPr>
        <p:spPr>
          <a:xfrm>
            <a:off x="4648202" y="3121669"/>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7 </a:t>
            </a:r>
          </a:p>
        </p:txBody>
      </p:sp>
      <p:sp>
        <p:nvSpPr>
          <p:cNvPr id="33" name="Rectangle 32">
            <a:extLst>
              <a:ext uri="{FF2B5EF4-FFF2-40B4-BE49-F238E27FC236}">
                <a16:creationId xmlns:a16="http://schemas.microsoft.com/office/drawing/2014/main" id="{DEFE4773-DF8E-C14D-901B-4C2441250D39}"/>
              </a:ext>
            </a:extLst>
          </p:cNvPr>
          <p:cNvSpPr/>
          <p:nvPr/>
        </p:nvSpPr>
        <p:spPr>
          <a:xfrm>
            <a:off x="4648202" y="4017843"/>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8</a:t>
            </a:r>
          </a:p>
        </p:txBody>
      </p:sp>
      <p:sp>
        <p:nvSpPr>
          <p:cNvPr id="34" name="Rectangle 33">
            <a:extLst>
              <a:ext uri="{FF2B5EF4-FFF2-40B4-BE49-F238E27FC236}">
                <a16:creationId xmlns:a16="http://schemas.microsoft.com/office/drawing/2014/main" id="{BDCC7110-0FD2-B54F-8FCE-CE3E96C2CCAD}"/>
              </a:ext>
            </a:extLst>
          </p:cNvPr>
          <p:cNvSpPr/>
          <p:nvPr/>
        </p:nvSpPr>
        <p:spPr>
          <a:xfrm>
            <a:off x="4648202" y="4932597"/>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9</a:t>
            </a:r>
          </a:p>
        </p:txBody>
      </p:sp>
      <p:sp>
        <p:nvSpPr>
          <p:cNvPr id="36" name="Rectangle 35">
            <a:extLst>
              <a:ext uri="{FF2B5EF4-FFF2-40B4-BE49-F238E27FC236}">
                <a16:creationId xmlns:a16="http://schemas.microsoft.com/office/drawing/2014/main" id="{7D8AE842-DC5D-014B-B7B2-6E0B79EB2D20}"/>
              </a:ext>
            </a:extLst>
          </p:cNvPr>
          <p:cNvSpPr/>
          <p:nvPr/>
        </p:nvSpPr>
        <p:spPr>
          <a:xfrm>
            <a:off x="5671336" y="3121669"/>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37" name="Rectangle 36">
            <a:extLst>
              <a:ext uri="{FF2B5EF4-FFF2-40B4-BE49-F238E27FC236}">
                <a16:creationId xmlns:a16="http://schemas.microsoft.com/office/drawing/2014/main" id="{BCC76C48-0FD0-C340-8548-7D69194D82A3}"/>
              </a:ext>
            </a:extLst>
          </p:cNvPr>
          <p:cNvSpPr/>
          <p:nvPr/>
        </p:nvSpPr>
        <p:spPr>
          <a:xfrm>
            <a:off x="5671336" y="4017843"/>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15</a:t>
            </a:r>
          </a:p>
        </p:txBody>
      </p:sp>
      <p:sp>
        <p:nvSpPr>
          <p:cNvPr id="38" name="Rectangle 37">
            <a:extLst>
              <a:ext uri="{FF2B5EF4-FFF2-40B4-BE49-F238E27FC236}">
                <a16:creationId xmlns:a16="http://schemas.microsoft.com/office/drawing/2014/main" id="{545D4BE0-7443-3D4E-8544-A0F2660D23EC}"/>
              </a:ext>
            </a:extLst>
          </p:cNvPr>
          <p:cNvSpPr/>
          <p:nvPr/>
        </p:nvSpPr>
        <p:spPr>
          <a:xfrm>
            <a:off x="5671336" y="4932597"/>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6</a:t>
            </a:r>
          </a:p>
        </p:txBody>
      </p:sp>
      <p:sp>
        <p:nvSpPr>
          <p:cNvPr id="39" name="Rectangle 38">
            <a:extLst>
              <a:ext uri="{FF2B5EF4-FFF2-40B4-BE49-F238E27FC236}">
                <a16:creationId xmlns:a16="http://schemas.microsoft.com/office/drawing/2014/main" id="{12E5FD74-C22F-1E41-9B47-B2ACA6D5C4DC}"/>
              </a:ext>
            </a:extLst>
          </p:cNvPr>
          <p:cNvSpPr/>
          <p:nvPr/>
        </p:nvSpPr>
        <p:spPr>
          <a:xfrm>
            <a:off x="6694470" y="2212573"/>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1</a:t>
            </a:r>
          </a:p>
        </p:txBody>
      </p:sp>
      <p:sp>
        <p:nvSpPr>
          <p:cNvPr id="40" name="Rectangle 39">
            <a:extLst>
              <a:ext uri="{FF2B5EF4-FFF2-40B4-BE49-F238E27FC236}">
                <a16:creationId xmlns:a16="http://schemas.microsoft.com/office/drawing/2014/main" id="{33C6C9FA-049A-804C-B58D-DEECFBD2D762}"/>
              </a:ext>
            </a:extLst>
          </p:cNvPr>
          <p:cNvSpPr/>
          <p:nvPr/>
        </p:nvSpPr>
        <p:spPr>
          <a:xfrm>
            <a:off x="6694470" y="3108747"/>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3</a:t>
            </a:r>
          </a:p>
        </p:txBody>
      </p:sp>
      <p:sp>
        <p:nvSpPr>
          <p:cNvPr id="41" name="Rectangle 40">
            <a:extLst>
              <a:ext uri="{FF2B5EF4-FFF2-40B4-BE49-F238E27FC236}">
                <a16:creationId xmlns:a16="http://schemas.microsoft.com/office/drawing/2014/main" id="{D5B61077-EBA4-B447-889B-5A33AC9C3C61}"/>
              </a:ext>
            </a:extLst>
          </p:cNvPr>
          <p:cNvSpPr/>
          <p:nvPr/>
        </p:nvSpPr>
        <p:spPr>
          <a:xfrm>
            <a:off x="6694470" y="4004921"/>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a:t>
            </a:r>
          </a:p>
        </p:txBody>
      </p:sp>
      <p:sp>
        <p:nvSpPr>
          <p:cNvPr id="42" name="Rectangle 41">
            <a:extLst>
              <a:ext uri="{FF2B5EF4-FFF2-40B4-BE49-F238E27FC236}">
                <a16:creationId xmlns:a16="http://schemas.microsoft.com/office/drawing/2014/main" id="{927434F2-D07C-C547-9EF1-4B4D2881F9CD}"/>
              </a:ext>
            </a:extLst>
          </p:cNvPr>
          <p:cNvSpPr/>
          <p:nvPr/>
        </p:nvSpPr>
        <p:spPr>
          <a:xfrm>
            <a:off x="6694470" y="4919675"/>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8</a:t>
            </a:r>
          </a:p>
        </p:txBody>
      </p:sp>
      <p:sp>
        <p:nvSpPr>
          <p:cNvPr id="43" name="Rectangle 42">
            <a:extLst>
              <a:ext uri="{FF2B5EF4-FFF2-40B4-BE49-F238E27FC236}">
                <a16:creationId xmlns:a16="http://schemas.microsoft.com/office/drawing/2014/main" id="{65473200-A994-4945-B35A-279BE78D0D32}"/>
              </a:ext>
            </a:extLst>
          </p:cNvPr>
          <p:cNvSpPr/>
          <p:nvPr/>
        </p:nvSpPr>
        <p:spPr>
          <a:xfrm>
            <a:off x="7717605" y="2212573"/>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7</a:t>
            </a:r>
          </a:p>
        </p:txBody>
      </p:sp>
      <p:sp>
        <p:nvSpPr>
          <p:cNvPr id="44" name="Rectangle 43">
            <a:extLst>
              <a:ext uri="{FF2B5EF4-FFF2-40B4-BE49-F238E27FC236}">
                <a16:creationId xmlns:a16="http://schemas.microsoft.com/office/drawing/2014/main" id="{C3718A56-2EDA-944C-AE19-FD946ED11F24}"/>
              </a:ext>
            </a:extLst>
          </p:cNvPr>
          <p:cNvSpPr/>
          <p:nvPr/>
        </p:nvSpPr>
        <p:spPr>
          <a:xfrm>
            <a:off x="7726367" y="3108747"/>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28</a:t>
            </a:r>
          </a:p>
        </p:txBody>
      </p:sp>
      <p:sp>
        <p:nvSpPr>
          <p:cNvPr id="45" name="Rectangle 44">
            <a:extLst>
              <a:ext uri="{FF2B5EF4-FFF2-40B4-BE49-F238E27FC236}">
                <a16:creationId xmlns:a16="http://schemas.microsoft.com/office/drawing/2014/main" id="{6AC946D1-95E9-564E-8889-6DEB13FB026E}"/>
              </a:ext>
            </a:extLst>
          </p:cNvPr>
          <p:cNvSpPr/>
          <p:nvPr/>
        </p:nvSpPr>
        <p:spPr>
          <a:xfrm>
            <a:off x="7717605" y="4004921"/>
            <a:ext cx="640080" cy="685800"/>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4</a:t>
            </a:r>
          </a:p>
        </p:txBody>
      </p:sp>
      <p:sp>
        <p:nvSpPr>
          <p:cNvPr id="46" name="Rectangle 45">
            <a:extLst>
              <a:ext uri="{FF2B5EF4-FFF2-40B4-BE49-F238E27FC236}">
                <a16:creationId xmlns:a16="http://schemas.microsoft.com/office/drawing/2014/main" id="{FDD5A070-9C13-DA4B-B143-73EA27DE24F6}"/>
              </a:ext>
            </a:extLst>
          </p:cNvPr>
          <p:cNvSpPr/>
          <p:nvPr/>
        </p:nvSpPr>
        <p:spPr>
          <a:xfrm>
            <a:off x="7717605" y="4935173"/>
            <a:ext cx="640080" cy="6858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i</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 25</a:t>
            </a:r>
          </a:p>
        </p:txBody>
      </p:sp>
      <p:sp>
        <p:nvSpPr>
          <p:cNvPr id="49" name="Rectangle 48">
            <a:extLst>
              <a:ext uri="{FF2B5EF4-FFF2-40B4-BE49-F238E27FC236}">
                <a16:creationId xmlns:a16="http://schemas.microsoft.com/office/drawing/2014/main" id="{66128163-C42B-0D46-9826-4F2E2D194F37}"/>
              </a:ext>
            </a:extLst>
          </p:cNvPr>
          <p:cNvSpPr/>
          <p:nvPr/>
        </p:nvSpPr>
        <p:spPr>
          <a:xfrm>
            <a:off x="4497082"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CF3C5862-83DE-BA47-8600-1D84E8F3E3D0}"/>
              </a:ext>
            </a:extLst>
          </p:cNvPr>
          <p:cNvSpPr/>
          <p:nvPr/>
        </p:nvSpPr>
        <p:spPr>
          <a:xfrm>
            <a:off x="5527246"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555E2DD1-1444-8444-AD2E-4D7B41229D01}"/>
              </a:ext>
            </a:extLst>
          </p:cNvPr>
          <p:cNvSpPr/>
          <p:nvPr/>
        </p:nvSpPr>
        <p:spPr>
          <a:xfrm>
            <a:off x="6557410"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F8E7928D-18E3-B54C-A141-C22803BFEE1A}"/>
              </a:ext>
            </a:extLst>
          </p:cNvPr>
          <p:cNvSpPr/>
          <p:nvPr/>
        </p:nvSpPr>
        <p:spPr>
          <a:xfrm>
            <a:off x="7587573" y="2047254"/>
            <a:ext cx="914400" cy="37490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53" name="Straight Arrow Connector 52">
            <a:extLst>
              <a:ext uri="{FF2B5EF4-FFF2-40B4-BE49-F238E27FC236}">
                <a16:creationId xmlns:a16="http://schemas.microsoft.com/office/drawing/2014/main" id="{4601D1E6-B921-EF40-9436-A1F49A763433}"/>
              </a:ext>
            </a:extLst>
          </p:cNvPr>
          <p:cNvCxnSpPr>
            <a:cxnSpLocks/>
          </p:cNvCxnSpPr>
          <p:nvPr/>
        </p:nvCxnSpPr>
        <p:spPr>
          <a:xfrm>
            <a:off x="2268478"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8811B07-DE51-CC4E-991E-204A63E01149}"/>
              </a:ext>
            </a:extLst>
          </p:cNvPr>
          <p:cNvSpPr/>
          <p:nvPr/>
        </p:nvSpPr>
        <p:spPr>
          <a:xfrm>
            <a:off x="8960923" y="3499636"/>
            <a:ext cx="1376876" cy="78541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Admission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Control </a:t>
            </a:r>
          </a:p>
        </p:txBody>
      </p:sp>
      <p:cxnSp>
        <p:nvCxnSpPr>
          <p:cNvPr id="56" name="Straight Arrow Connector 55">
            <a:extLst>
              <a:ext uri="{FF2B5EF4-FFF2-40B4-BE49-F238E27FC236}">
                <a16:creationId xmlns:a16="http://schemas.microsoft.com/office/drawing/2014/main" id="{4E63713E-7A94-264B-881D-207B0621BA3E}"/>
              </a:ext>
            </a:extLst>
          </p:cNvPr>
          <p:cNvCxnSpPr>
            <a:cxnSpLocks/>
          </p:cNvCxnSpPr>
          <p:nvPr/>
        </p:nvCxnSpPr>
        <p:spPr>
          <a:xfrm>
            <a:off x="10337799"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38268B-88EA-8F41-9421-3126D25D44BC}"/>
              </a:ext>
            </a:extLst>
          </p:cNvPr>
          <p:cNvCxnSpPr>
            <a:cxnSpLocks/>
          </p:cNvCxnSpPr>
          <p:nvPr/>
        </p:nvCxnSpPr>
        <p:spPr>
          <a:xfrm>
            <a:off x="4055696" y="3892341"/>
            <a:ext cx="457200"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071F4D9-B4FD-5240-8B88-365C40D8DE82}"/>
              </a:ext>
            </a:extLst>
          </p:cNvPr>
          <p:cNvCxnSpPr>
            <a:cxnSpLocks/>
          </p:cNvCxnSpPr>
          <p:nvPr/>
        </p:nvCxnSpPr>
        <p:spPr>
          <a:xfrm>
            <a:off x="8485076" y="3882331"/>
            <a:ext cx="457200" cy="3751"/>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2EB2957-BFB6-2F49-9522-72E466D5DB2E}"/>
              </a:ext>
            </a:extLst>
          </p:cNvPr>
          <p:cNvSpPr txBox="1"/>
          <p:nvPr/>
        </p:nvSpPr>
        <p:spPr>
          <a:xfrm>
            <a:off x="2589433" y="2653869"/>
            <a:ext cx="151996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panose="020B0604020202020204"/>
                <a:ea typeface="+mn-ea"/>
                <a:cs typeface="+mn-cs"/>
              </a:rPr>
              <a:t>pkt.index</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4</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Arial" panose="020B0604020202020204"/>
                <a:ea typeface="黑体" panose="02010609060101010101" pitchFamily="49" charset="-122"/>
                <a:cs typeface="+mn-cs"/>
              </a:rPr>
              <a:t>pkt.rank</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5</a:t>
            </a:r>
          </a:p>
        </p:txBody>
      </p:sp>
      <p:sp>
        <p:nvSpPr>
          <p:cNvPr id="63" name="TextBox 62">
            <a:extLst>
              <a:ext uri="{FF2B5EF4-FFF2-40B4-BE49-F238E27FC236}">
                <a16:creationId xmlns:a16="http://schemas.microsoft.com/office/drawing/2014/main" id="{72DE29AB-4611-4F43-954F-91444F79E205}"/>
              </a:ext>
            </a:extLst>
          </p:cNvPr>
          <p:cNvSpPr txBox="1"/>
          <p:nvPr/>
        </p:nvSpPr>
        <p:spPr>
          <a:xfrm>
            <a:off x="8508285" y="2216104"/>
            <a:ext cx="3568606" cy="958660"/>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n-US" altLang="zh-CN" sz="2000" dirty="0">
                <a:solidFill>
                  <a:schemeClr val="accent1"/>
                </a:solidFill>
                <a:latin typeface="Arial" panose="020B0604020202020204"/>
                <a:ea typeface="黑体" panose="02010609060101010101" pitchFamily="49" charset="-122"/>
              </a:rPr>
              <a:t>Get </a:t>
            </a:r>
            <a:r>
              <a:rPr lang="en-US" altLang="zh-CN" sz="2000" b="1" dirty="0">
                <a:solidFill>
                  <a:schemeClr val="accent1"/>
                </a:solidFill>
                <a:latin typeface="Arial" panose="020B0604020202020204"/>
                <a:ea typeface="黑体" panose="02010609060101010101" pitchFamily="49" charset="-122"/>
              </a:rPr>
              <a:t>quantile</a:t>
            </a:r>
            <a:r>
              <a:rPr lang="en-US" altLang="zh-CN" sz="2000" dirty="0">
                <a:solidFill>
                  <a:schemeClr val="accent1"/>
                </a:solidFill>
                <a:latin typeface="Arial" panose="020B0604020202020204"/>
                <a:ea typeface="黑体" panose="02010609060101010101" pitchFamily="49" charset="-122"/>
              </a:rPr>
              <a:t> for the packet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n-US" sz="2000" b="1" dirty="0">
                <a:solidFill>
                  <a:schemeClr val="accent1"/>
                </a:solidFill>
                <a:latin typeface="Arial" panose="020B0604020202020204"/>
                <a:ea typeface="黑体" panose="02010609060101010101" pitchFamily="49" charset="-122"/>
              </a:rPr>
              <a:t>Update</a:t>
            </a:r>
            <a:r>
              <a:rPr lang="en-US" sz="2000" dirty="0">
                <a:solidFill>
                  <a:schemeClr val="accent1"/>
                </a:solidFill>
                <a:latin typeface="Arial" panose="020B0604020202020204"/>
                <a:ea typeface="黑体" panose="02010609060101010101" pitchFamily="49" charset="-122"/>
              </a:rPr>
              <a:t> the sliding window</a:t>
            </a:r>
            <a:r>
              <a:rPr kumimoji="0" lang="en-US" sz="2000" i="0" u="none" strike="noStrike" kern="1200" cap="none" spc="0" normalizeH="0" noProof="0" dirty="0">
                <a:ln>
                  <a:noFill/>
                </a:ln>
                <a:solidFill>
                  <a:schemeClr val="accent1"/>
                </a:solidFill>
                <a:effectLst/>
                <a:uLnTx/>
                <a:uFillTx/>
                <a:latin typeface="Arial" panose="020B0604020202020204"/>
                <a:ea typeface="黑体" panose="02010609060101010101" pitchFamily="49" charset="-122"/>
              </a:rPr>
              <a:t> </a:t>
            </a:r>
            <a:endParaRPr kumimoji="0" lang="en-US" sz="2000" i="0" u="none" strike="noStrike" kern="1200" cap="none" spc="0" normalizeH="0" baseline="0" noProof="0" dirty="0">
              <a:ln>
                <a:noFill/>
              </a:ln>
              <a:solidFill>
                <a:schemeClr val="accent1"/>
              </a:solidFill>
              <a:effectLst/>
              <a:uLnTx/>
              <a:uFillTx/>
              <a:latin typeface="Arial" panose="020B0604020202020204"/>
            </a:endParaRPr>
          </a:p>
        </p:txBody>
      </p:sp>
      <p:sp>
        <p:nvSpPr>
          <p:cNvPr id="47" name="Down Arrow 46">
            <a:extLst>
              <a:ext uri="{FF2B5EF4-FFF2-40B4-BE49-F238E27FC236}">
                <a16:creationId xmlns:a16="http://schemas.microsoft.com/office/drawing/2014/main" id="{5FE6C826-8215-394E-AD01-7105D069E612}"/>
              </a:ext>
            </a:extLst>
          </p:cNvPr>
          <p:cNvSpPr/>
          <p:nvPr/>
        </p:nvSpPr>
        <p:spPr>
          <a:xfrm>
            <a:off x="5824373" y="1793009"/>
            <a:ext cx="348343" cy="432486"/>
          </a:xfrm>
          <a:prstGeom prst="downArrow">
            <a:avLst>
              <a:gd name="adj1" fmla="val 50000"/>
              <a:gd name="adj2"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TextBox 47">
            <a:extLst>
              <a:ext uri="{FF2B5EF4-FFF2-40B4-BE49-F238E27FC236}">
                <a16:creationId xmlns:a16="http://schemas.microsoft.com/office/drawing/2014/main" id="{0E610638-13F5-9240-8630-163F1696965B}"/>
              </a:ext>
            </a:extLst>
          </p:cNvPr>
          <p:cNvSpPr txBox="1"/>
          <p:nvPr/>
        </p:nvSpPr>
        <p:spPr>
          <a:xfrm>
            <a:off x="5317290" y="1424825"/>
            <a:ext cx="1486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ED7D31"/>
                </a:solidFill>
                <a:effectLst/>
                <a:uLnTx/>
                <a:uFillTx/>
                <a:latin typeface="Arial" panose="020B0604020202020204"/>
                <a:ea typeface="黑体" panose="02010609060101010101" pitchFamily="49" charset="-122"/>
                <a:cs typeface="+mn-cs"/>
              </a:rPr>
              <a:t>update</a:t>
            </a:r>
            <a:r>
              <a:rPr kumimoji="0" lang="zh-CN" altLang="en-US" sz="1800" b="1" i="0" u="none" strike="noStrike" kern="1200" cap="none" spc="0" normalizeH="0" baseline="0" noProof="0" dirty="0">
                <a:ln>
                  <a:noFill/>
                </a:ln>
                <a:solidFill>
                  <a:srgbClr val="ED7D31"/>
                </a:solidFill>
                <a:effectLst/>
                <a:uLnTx/>
                <a:uFillTx/>
                <a:latin typeface="Arial" panose="020B0604020202020204"/>
                <a:ea typeface="黑体" panose="02010609060101010101" pitchFamily="49" charset="-122"/>
                <a:cs typeface="+mn-cs"/>
              </a:rPr>
              <a:t> </a:t>
            </a:r>
            <a:r>
              <a:rPr kumimoji="0" lang="en-US" altLang="zh-CN" sz="1800" b="1" i="0" u="none" strike="noStrike" kern="1200" cap="none" spc="0" normalizeH="0" baseline="0" noProof="0" dirty="0">
                <a:ln>
                  <a:noFill/>
                </a:ln>
                <a:solidFill>
                  <a:srgbClr val="ED7D31"/>
                </a:solidFill>
                <a:effectLst/>
                <a:uLnTx/>
                <a:uFillTx/>
                <a:latin typeface="Arial" panose="020B0604020202020204"/>
                <a:ea typeface="黑体" panose="02010609060101010101" pitchFamily="49" charset="-122"/>
                <a:cs typeface="+mn-cs"/>
              </a:rPr>
              <a:t>r = 5</a:t>
            </a:r>
            <a:endParaRPr kumimoji="0" lang="en-US" sz="1800" b="1" i="0" u="none" strike="noStrike" kern="1200" cap="none" spc="0" normalizeH="0" baseline="0" noProof="0" dirty="0">
              <a:ln>
                <a:noFill/>
              </a:ln>
              <a:solidFill>
                <a:srgbClr val="ED7D31"/>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D35F4D44-308C-6147-92CF-636375D6651C}"/>
              </a:ext>
            </a:extLst>
          </p:cNvPr>
          <p:cNvSpPr txBox="1"/>
          <p:nvPr/>
        </p:nvSpPr>
        <p:spPr>
          <a:xfrm>
            <a:off x="5149915" y="1358591"/>
            <a:ext cx="66367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Compare </a:t>
            </a:r>
            <a:r>
              <a:rPr kumimoji="0" lang="en-US" sz="2400" b="0" i="0" u="none" strike="noStrike" kern="1200" cap="none" spc="0" normalizeH="0" baseline="0" noProof="0" dirty="0" err="1">
                <a:ln>
                  <a:noFill/>
                </a:ln>
                <a:solidFill>
                  <a:srgbClr val="FF0000"/>
                </a:solidFill>
                <a:effectLst/>
                <a:uLnTx/>
                <a:uFillTx/>
                <a:latin typeface="Arial" panose="020B0604020202020204"/>
                <a:ea typeface="+mn-ea"/>
                <a:cs typeface="+mn-cs"/>
              </a:rPr>
              <a:t>pkt.rank</a:t>
            </a:r>
            <a:r>
              <a:rPr kumimoji="0" lang="en-US" sz="2400" b="0" i="0" u="none" strike="noStrike" kern="1200" cap="none" spc="0" normalizeH="0" baseline="0" noProof="0" dirty="0">
                <a:ln>
                  <a:noFill/>
                </a:ln>
                <a:solidFill>
                  <a:srgbClr val="FF0000"/>
                </a:solidFill>
                <a:effectLst/>
                <a:uLnTx/>
                <a:uFillTx/>
                <a:latin typeface="Arial" panose="020B0604020202020204"/>
                <a:ea typeface="+mn-ea"/>
                <a:cs typeface="+mn-cs"/>
              </a:rPr>
              <a: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with the </a:t>
            </a:r>
            <a:r>
              <a:rPr lang="en-US" sz="2400" dirty="0">
                <a:solidFill>
                  <a:srgbClr val="000000"/>
                </a:solidFill>
                <a:latin typeface="Arial" panose="020B0604020202020204"/>
              </a:rPr>
              <a:t>ranks (r)</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 in each cell</a:t>
            </a:r>
          </a:p>
        </p:txBody>
      </p:sp>
      <p:sp>
        <p:nvSpPr>
          <p:cNvPr id="61" name="TextBox 60">
            <a:extLst>
              <a:ext uri="{FF2B5EF4-FFF2-40B4-BE49-F238E27FC236}">
                <a16:creationId xmlns:a16="http://schemas.microsoft.com/office/drawing/2014/main" id="{919F2545-9B16-0D4A-B286-4E4ECEEFC4F9}"/>
              </a:ext>
            </a:extLst>
          </p:cNvPr>
          <p:cNvSpPr txBox="1"/>
          <p:nvPr/>
        </p:nvSpPr>
        <p:spPr>
          <a:xfrm>
            <a:off x="5827130" y="895174"/>
            <a:ext cx="50786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Update the r value at cell [</a:t>
            </a:r>
            <a:r>
              <a:rPr kumimoji="0" lang="en-US" sz="2400" b="0" i="0" u="none" strike="noStrike" kern="1200" cap="none" spc="0" normalizeH="0" baseline="0" noProof="0" dirty="0" err="1">
                <a:ln>
                  <a:noFill/>
                </a:ln>
                <a:solidFill>
                  <a:srgbClr val="FF0000"/>
                </a:solidFill>
                <a:effectLst/>
                <a:uLnTx/>
                <a:uFillTx/>
                <a:latin typeface="Arial" panose="020B0604020202020204"/>
                <a:ea typeface="+mn-ea"/>
                <a:cs typeface="+mn-cs"/>
              </a:rPr>
              <a:t>pkt.index</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0E2F191F-CA0D-4C65-8025-3E55D70C5701}"/>
              </a:ext>
            </a:extLst>
          </p:cNvPr>
          <p:cNvSpPr/>
          <p:nvPr/>
        </p:nvSpPr>
        <p:spPr>
          <a:xfrm>
            <a:off x="2812368" y="3499636"/>
            <a:ext cx="1155956" cy="78541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Tagger</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521EF56-45A3-4830-8EC4-E5097FE774D9}"/>
              </a:ext>
            </a:extLst>
          </p:cNvPr>
          <p:cNvSpPr/>
          <p:nvPr/>
        </p:nvSpPr>
        <p:spPr>
          <a:xfrm>
            <a:off x="2727406" y="3394412"/>
            <a:ext cx="1325880" cy="19599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E1FB5DB0-EE53-4CDC-BDA6-AB75CF981386}"/>
              </a:ext>
            </a:extLst>
          </p:cNvPr>
          <p:cNvSpPr/>
          <p:nvPr/>
        </p:nvSpPr>
        <p:spPr>
          <a:xfrm>
            <a:off x="2812368" y="4445343"/>
            <a:ext cx="1155956" cy="785411"/>
          </a:xfrm>
          <a:prstGeom prst="rect">
            <a:avLst/>
          </a:prstGeom>
          <a:solidFill>
            <a:schemeClr val="bg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Sampler</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4541B7CD-76CD-4187-B3C5-2C77818DA712}"/>
              </a:ext>
            </a:extLst>
          </p:cNvPr>
          <p:cNvSpPr/>
          <p:nvPr/>
        </p:nvSpPr>
        <p:spPr>
          <a:xfrm>
            <a:off x="9052560" y="4883282"/>
            <a:ext cx="320040" cy="347472"/>
          </a:xfrm>
          <a:prstGeom prst="rect">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E52CD1D4-004D-4F3A-A0DA-4D1C5B787BF0}"/>
              </a:ext>
            </a:extLst>
          </p:cNvPr>
          <p:cNvSpPr/>
          <p:nvPr/>
        </p:nvSpPr>
        <p:spPr>
          <a:xfrm>
            <a:off x="9051972" y="5354317"/>
            <a:ext cx="320040" cy="347472"/>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012A94A7-23D1-453D-A0A6-0E979CA234B6}"/>
              </a:ext>
            </a:extLst>
          </p:cNvPr>
          <p:cNvSpPr txBox="1"/>
          <p:nvPr/>
        </p:nvSpPr>
        <p:spPr>
          <a:xfrm>
            <a:off x="9372012" y="4899367"/>
            <a:ext cx="2364750" cy="369332"/>
          </a:xfrm>
          <a:prstGeom prst="rect">
            <a:avLst/>
          </a:prstGeom>
          <a:noFill/>
        </p:spPr>
        <p:txBody>
          <a:bodyPr wrap="none" rtlCol="0">
            <a:spAutoFit/>
          </a:bodyPr>
          <a:lstStyle/>
          <a:p>
            <a:r>
              <a:rPr lang="en-US" dirty="0"/>
              <a:t>Smaller than </a:t>
            </a:r>
            <a:r>
              <a:rPr lang="en-US" dirty="0" err="1"/>
              <a:t>pkt.rank</a:t>
            </a:r>
            <a:endParaRPr lang="en-US" dirty="0"/>
          </a:p>
        </p:txBody>
      </p:sp>
      <p:sp>
        <p:nvSpPr>
          <p:cNvPr id="12" name="TextBox 11">
            <a:extLst>
              <a:ext uri="{FF2B5EF4-FFF2-40B4-BE49-F238E27FC236}">
                <a16:creationId xmlns:a16="http://schemas.microsoft.com/office/drawing/2014/main" id="{53658ABB-35F8-4F38-93A2-63E12C801CC0}"/>
              </a:ext>
            </a:extLst>
          </p:cNvPr>
          <p:cNvSpPr txBox="1"/>
          <p:nvPr/>
        </p:nvSpPr>
        <p:spPr>
          <a:xfrm>
            <a:off x="9384024" y="5407571"/>
            <a:ext cx="2249334" cy="369332"/>
          </a:xfrm>
          <a:prstGeom prst="rect">
            <a:avLst/>
          </a:prstGeom>
          <a:noFill/>
        </p:spPr>
        <p:txBody>
          <a:bodyPr wrap="none" rtlCol="0">
            <a:spAutoFit/>
          </a:bodyPr>
          <a:lstStyle/>
          <a:p>
            <a:r>
              <a:rPr lang="en-US" dirty="0"/>
              <a:t>Larger than </a:t>
            </a:r>
            <a:r>
              <a:rPr lang="en-US" dirty="0" err="1"/>
              <a:t>pkt.rank</a:t>
            </a:r>
            <a:endParaRPr lang="en-US" dirty="0"/>
          </a:p>
        </p:txBody>
      </p:sp>
    </p:spTree>
    <p:custDataLst>
      <p:tags r:id="rId1"/>
    </p:custDataLst>
    <p:extLst>
      <p:ext uri="{BB962C8B-B14F-4D97-AF65-F5344CB8AC3E}">
        <p14:creationId xmlns:p14="http://schemas.microsoft.com/office/powerpoint/2010/main" val="1912894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3" grpId="0" uiExpand="1" build="p"/>
      <p:bldP spid="47" grpId="0" animBg="1"/>
      <p:bldP spid="48" grpId="0"/>
      <p:bldP spid="60"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6" name="Title 41">
            <a:extLst>
              <a:ext uri="{FF2B5EF4-FFF2-40B4-BE49-F238E27FC236}">
                <a16:creationId xmlns:a16="http://schemas.microsoft.com/office/drawing/2014/main" id="{5F398EFD-CCE2-054E-93B1-C757B81EF9A6}"/>
              </a:ext>
            </a:extLst>
          </p:cNvPr>
          <p:cNvSpPr txBox="1">
            <a:spLocks/>
          </p:cNvSpPr>
          <p:nvPr/>
        </p:nvSpPr>
        <p:spPr>
          <a:xfrm>
            <a:off x="424278" y="1012095"/>
            <a:ext cx="10515600" cy="538386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Testbed experiments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6.5 </a:t>
            </a:r>
            <a:r>
              <a:rPr kumimoji="0" lang="en-US" sz="2800" b="0" i="0" u="none" strike="noStrike" kern="1200" cap="none" spc="0" normalizeH="0" baseline="0" noProof="0" dirty="0" err="1">
                <a:ln>
                  <a:noFill/>
                </a:ln>
                <a:solidFill>
                  <a:srgbClr val="000000"/>
                </a:solidFill>
                <a:effectLst/>
                <a:uLnTx/>
                <a:uFillTx/>
                <a:latin typeface="Arial" panose="020B0604020202020204"/>
                <a:ea typeface="+mn-ea"/>
                <a:cs typeface="+mn-cs"/>
              </a:rPr>
              <a:t>Tbps</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 Barefoot Tofino switch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5 servers with an 8-core CPU and a 40G NI</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C</a:t>
            </a:r>
            <a:endPar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Comparison: FIFO, SP-PIFO</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Workload: UDP, TCP</a:t>
            </a:r>
          </a:p>
          <a:p>
            <a:pPr marR="0" lvl="1"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Large-scale simulations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Simulator: </a:t>
            </a:r>
            <a:r>
              <a:rPr kumimoji="0" lang="en-US" sz="2600" b="0" i="0" u="none" strike="noStrike" kern="1200" cap="none" spc="0" normalizeH="0" baseline="0" noProof="0" dirty="0" err="1">
                <a:ln>
                  <a:noFill/>
                </a:ln>
                <a:solidFill>
                  <a:srgbClr val="000000"/>
                </a:solidFill>
                <a:effectLst/>
                <a:uLnTx/>
                <a:uFillTx/>
                <a:latin typeface="Arial" panose="020B0604020202020204"/>
                <a:ea typeface="+mn-ea"/>
                <a:cs typeface="+mn-cs"/>
              </a:rPr>
              <a:t>Netbench</a:t>
            </a:r>
            <a:endPar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Topology: 9 Leaf – 4 Spine – 144 Servers topology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Comparison: PIFO, PIEO, SP-PIFO, TCP, DCTCP, AFQ</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Workload: Web search workload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Applications: SRPT, STFQ</a:t>
            </a:r>
            <a:endPar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6A69C55D-65C8-4B4B-8FBA-0CF0F925D7E1}"/>
              </a:ext>
            </a:extLst>
          </p:cNvPr>
          <p:cNvSpPr/>
          <p:nvPr/>
        </p:nvSpPr>
        <p:spPr>
          <a:xfrm>
            <a:off x="8916561" y="1464384"/>
            <a:ext cx="2381984" cy="525517"/>
          </a:xfrm>
          <a:prstGeom prst="rect">
            <a:avLst/>
          </a:prstGeom>
          <a:solidFill>
            <a:schemeClr val="accent1">
              <a:alpha val="18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Switch</a:t>
            </a:r>
          </a:p>
        </p:txBody>
      </p:sp>
      <p:sp>
        <p:nvSpPr>
          <p:cNvPr id="44" name="Oval 43">
            <a:extLst>
              <a:ext uri="{FF2B5EF4-FFF2-40B4-BE49-F238E27FC236}">
                <a16:creationId xmlns:a16="http://schemas.microsoft.com/office/drawing/2014/main" id="{1C4B1437-2025-4E7D-AD89-BD50BD0776ED}"/>
              </a:ext>
            </a:extLst>
          </p:cNvPr>
          <p:cNvSpPr/>
          <p:nvPr/>
        </p:nvSpPr>
        <p:spPr>
          <a:xfrm>
            <a:off x="8903937" y="2425188"/>
            <a:ext cx="399393" cy="409904"/>
          </a:xfrm>
          <a:prstGeom prst="ellipse">
            <a:avLst/>
          </a:prstGeom>
          <a:solidFill>
            <a:schemeClr val="accent1">
              <a:alpha val="72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FC5C106-C4D3-4761-BBE4-5B8661C23F27}"/>
              </a:ext>
            </a:extLst>
          </p:cNvPr>
          <p:cNvCxnSpPr>
            <a:cxnSpLocks/>
            <a:stCxn id="44" idx="0"/>
          </p:cNvCxnSpPr>
          <p:nvPr/>
        </p:nvCxnSpPr>
        <p:spPr>
          <a:xfrm flipV="1">
            <a:off x="9103634" y="1989902"/>
            <a:ext cx="0" cy="435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8E712C-1441-4CBF-B8F8-D4F49E53FCA5}"/>
              </a:ext>
            </a:extLst>
          </p:cNvPr>
          <p:cNvSpPr txBox="1"/>
          <p:nvPr/>
        </p:nvSpPr>
        <p:spPr>
          <a:xfrm>
            <a:off x="8918313" y="2808150"/>
            <a:ext cx="423514" cy="369332"/>
          </a:xfrm>
          <a:prstGeom prst="rect">
            <a:avLst/>
          </a:prstGeom>
          <a:noFill/>
        </p:spPr>
        <p:txBody>
          <a:bodyPr wrap="none" rtlCol="0">
            <a:spAutoFit/>
          </a:bodyPr>
          <a:lstStyle/>
          <a:p>
            <a:r>
              <a:rPr lang="en-US" dirty="0"/>
              <a:t>S</a:t>
            </a:r>
            <a:r>
              <a:rPr lang="en-US" baseline="-25000" dirty="0"/>
              <a:t>1</a:t>
            </a:r>
          </a:p>
        </p:txBody>
      </p:sp>
      <p:sp>
        <p:nvSpPr>
          <p:cNvPr id="50" name="Oval 49">
            <a:extLst>
              <a:ext uri="{FF2B5EF4-FFF2-40B4-BE49-F238E27FC236}">
                <a16:creationId xmlns:a16="http://schemas.microsoft.com/office/drawing/2014/main" id="{B31A037E-6BA7-482F-97E6-074C2DC654FE}"/>
              </a:ext>
            </a:extLst>
          </p:cNvPr>
          <p:cNvSpPr/>
          <p:nvPr/>
        </p:nvSpPr>
        <p:spPr>
          <a:xfrm>
            <a:off x="9424201" y="2419935"/>
            <a:ext cx="399393" cy="409904"/>
          </a:xfrm>
          <a:prstGeom prst="ellipse">
            <a:avLst/>
          </a:prstGeom>
          <a:solidFill>
            <a:schemeClr val="accent1">
              <a:alpha val="72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494BFB72-E99B-4CB8-A89F-90683CE148F1}"/>
              </a:ext>
            </a:extLst>
          </p:cNvPr>
          <p:cNvCxnSpPr>
            <a:cxnSpLocks/>
            <a:stCxn id="50" idx="0"/>
          </p:cNvCxnSpPr>
          <p:nvPr/>
        </p:nvCxnSpPr>
        <p:spPr>
          <a:xfrm flipV="1">
            <a:off x="9623898" y="1984649"/>
            <a:ext cx="0" cy="435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B4A6966-3137-4E85-B7AD-E5CE7A2DDF5A}"/>
              </a:ext>
            </a:extLst>
          </p:cNvPr>
          <p:cNvSpPr txBox="1"/>
          <p:nvPr/>
        </p:nvSpPr>
        <p:spPr>
          <a:xfrm>
            <a:off x="9438577" y="2802897"/>
            <a:ext cx="423514" cy="369332"/>
          </a:xfrm>
          <a:prstGeom prst="rect">
            <a:avLst/>
          </a:prstGeom>
          <a:noFill/>
        </p:spPr>
        <p:txBody>
          <a:bodyPr wrap="none" rtlCol="0">
            <a:spAutoFit/>
          </a:bodyPr>
          <a:lstStyle/>
          <a:p>
            <a:r>
              <a:rPr lang="en-US" dirty="0"/>
              <a:t>S</a:t>
            </a:r>
            <a:r>
              <a:rPr lang="en-US" baseline="-25000" dirty="0"/>
              <a:t>2</a:t>
            </a:r>
          </a:p>
        </p:txBody>
      </p:sp>
      <p:sp>
        <p:nvSpPr>
          <p:cNvPr id="56" name="Oval 55">
            <a:extLst>
              <a:ext uri="{FF2B5EF4-FFF2-40B4-BE49-F238E27FC236}">
                <a16:creationId xmlns:a16="http://schemas.microsoft.com/office/drawing/2014/main" id="{F7A619B2-4A00-46D7-B809-8C4BBF14C381}"/>
              </a:ext>
            </a:extLst>
          </p:cNvPr>
          <p:cNvSpPr/>
          <p:nvPr/>
        </p:nvSpPr>
        <p:spPr>
          <a:xfrm>
            <a:off x="9937416" y="2430441"/>
            <a:ext cx="399393" cy="409904"/>
          </a:xfrm>
          <a:prstGeom prst="ellipse">
            <a:avLst/>
          </a:prstGeom>
          <a:solidFill>
            <a:schemeClr val="accent1">
              <a:alpha val="72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6D74327C-6980-4356-8310-4B1AA4CF30E3}"/>
              </a:ext>
            </a:extLst>
          </p:cNvPr>
          <p:cNvCxnSpPr>
            <a:cxnSpLocks/>
            <a:stCxn id="56" idx="0"/>
          </p:cNvCxnSpPr>
          <p:nvPr/>
        </p:nvCxnSpPr>
        <p:spPr>
          <a:xfrm flipV="1">
            <a:off x="10137113" y="1995155"/>
            <a:ext cx="0" cy="435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747C40C-9568-464A-8BC4-F5585981398A}"/>
              </a:ext>
            </a:extLst>
          </p:cNvPr>
          <p:cNvSpPr txBox="1"/>
          <p:nvPr/>
        </p:nvSpPr>
        <p:spPr>
          <a:xfrm>
            <a:off x="9951792" y="2813403"/>
            <a:ext cx="423514" cy="369332"/>
          </a:xfrm>
          <a:prstGeom prst="rect">
            <a:avLst/>
          </a:prstGeom>
          <a:noFill/>
        </p:spPr>
        <p:txBody>
          <a:bodyPr wrap="none" rtlCol="0">
            <a:spAutoFit/>
          </a:bodyPr>
          <a:lstStyle/>
          <a:p>
            <a:r>
              <a:rPr lang="en-US" dirty="0"/>
              <a:t>S</a:t>
            </a:r>
            <a:r>
              <a:rPr lang="en-US" baseline="-25000" dirty="0"/>
              <a:t>3</a:t>
            </a:r>
          </a:p>
        </p:txBody>
      </p:sp>
      <p:sp>
        <p:nvSpPr>
          <p:cNvPr id="62" name="Oval 61">
            <a:extLst>
              <a:ext uri="{FF2B5EF4-FFF2-40B4-BE49-F238E27FC236}">
                <a16:creationId xmlns:a16="http://schemas.microsoft.com/office/drawing/2014/main" id="{41F3D66D-40C4-45EF-A53C-38F7A440BEE8}"/>
              </a:ext>
            </a:extLst>
          </p:cNvPr>
          <p:cNvSpPr/>
          <p:nvPr/>
        </p:nvSpPr>
        <p:spPr>
          <a:xfrm>
            <a:off x="10457680" y="2425188"/>
            <a:ext cx="399393" cy="409904"/>
          </a:xfrm>
          <a:prstGeom prst="ellipse">
            <a:avLst/>
          </a:prstGeom>
          <a:solidFill>
            <a:schemeClr val="accent1">
              <a:alpha val="72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7967A8A-1801-40BA-BD98-2278D920568C}"/>
              </a:ext>
            </a:extLst>
          </p:cNvPr>
          <p:cNvCxnSpPr>
            <a:cxnSpLocks/>
            <a:stCxn id="62" idx="0"/>
          </p:cNvCxnSpPr>
          <p:nvPr/>
        </p:nvCxnSpPr>
        <p:spPr>
          <a:xfrm flipV="1">
            <a:off x="10657377" y="1989902"/>
            <a:ext cx="0" cy="435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A99B26C-D197-4C9C-AE5F-B2576AC0DA62}"/>
              </a:ext>
            </a:extLst>
          </p:cNvPr>
          <p:cNvSpPr txBox="1"/>
          <p:nvPr/>
        </p:nvSpPr>
        <p:spPr>
          <a:xfrm>
            <a:off x="10472056" y="2808150"/>
            <a:ext cx="423514" cy="369332"/>
          </a:xfrm>
          <a:prstGeom prst="rect">
            <a:avLst/>
          </a:prstGeom>
          <a:noFill/>
        </p:spPr>
        <p:txBody>
          <a:bodyPr wrap="none" rtlCol="0">
            <a:spAutoFit/>
          </a:bodyPr>
          <a:lstStyle/>
          <a:p>
            <a:r>
              <a:rPr lang="en-US" dirty="0"/>
              <a:t>S</a:t>
            </a:r>
            <a:r>
              <a:rPr lang="en-US" baseline="-25000" dirty="0"/>
              <a:t>4</a:t>
            </a:r>
          </a:p>
        </p:txBody>
      </p:sp>
      <p:sp>
        <p:nvSpPr>
          <p:cNvPr id="68" name="Oval 67">
            <a:extLst>
              <a:ext uri="{FF2B5EF4-FFF2-40B4-BE49-F238E27FC236}">
                <a16:creationId xmlns:a16="http://schemas.microsoft.com/office/drawing/2014/main" id="{AFF45DF8-6836-4953-B069-91E5262683B0}"/>
              </a:ext>
            </a:extLst>
          </p:cNvPr>
          <p:cNvSpPr/>
          <p:nvPr/>
        </p:nvSpPr>
        <p:spPr>
          <a:xfrm>
            <a:off x="10967428" y="2430447"/>
            <a:ext cx="399393" cy="409904"/>
          </a:xfrm>
          <a:prstGeom prst="ellipse">
            <a:avLst/>
          </a:prstGeom>
          <a:solidFill>
            <a:schemeClr val="accent1">
              <a:alpha val="72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F61572A-BE36-4E9E-8D99-E0360B29616F}"/>
              </a:ext>
            </a:extLst>
          </p:cNvPr>
          <p:cNvCxnSpPr>
            <a:cxnSpLocks/>
            <a:stCxn id="68" idx="0"/>
          </p:cNvCxnSpPr>
          <p:nvPr/>
        </p:nvCxnSpPr>
        <p:spPr>
          <a:xfrm flipV="1">
            <a:off x="11167125" y="1995161"/>
            <a:ext cx="0" cy="435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343724E-80D9-4948-8FD3-A5C838B99A09}"/>
              </a:ext>
            </a:extLst>
          </p:cNvPr>
          <p:cNvSpPr txBox="1"/>
          <p:nvPr/>
        </p:nvSpPr>
        <p:spPr>
          <a:xfrm>
            <a:off x="10981804" y="2813409"/>
            <a:ext cx="423514" cy="369332"/>
          </a:xfrm>
          <a:prstGeom prst="rect">
            <a:avLst/>
          </a:prstGeom>
          <a:noFill/>
        </p:spPr>
        <p:txBody>
          <a:bodyPr wrap="none" rtlCol="0">
            <a:spAutoFit/>
          </a:bodyPr>
          <a:lstStyle/>
          <a:p>
            <a:r>
              <a:rPr lang="en-US" dirty="0"/>
              <a:t>S</a:t>
            </a:r>
            <a:r>
              <a:rPr lang="en-US" baseline="-25000" dirty="0"/>
              <a:t>5</a:t>
            </a:r>
          </a:p>
        </p:txBody>
      </p:sp>
      <p:sp>
        <p:nvSpPr>
          <p:cNvPr id="74" name="TextBox 73">
            <a:extLst>
              <a:ext uri="{FF2B5EF4-FFF2-40B4-BE49-F238E27FC236}">
                <a16:creationId xmlns:a16="http://schemas.microsoft.com/office/drawing/2014/main" id="{FE7511B9-11A5-4BF3-AF5A-035DFD437D18}"/>
              </a:ext>
            </a:extLst>
          </p:cNvPr>
          <p:cNvSpPr txBox="1"/>
          <p:nvPr/>
        </p:nvSpPr>
        <p:spPr>
          <a:xfrm>
            <a:off x="11127196" y="2038924"/>
            <a:ext cx="620683" cy="369332"/>
          </a:xfrm>
          <a:prstGeom prst="rect">
            <a:avLst/>
          </a:prstGeom>
          <a:noFill/>
        </p:spPr>
        <p:txBody>
          <a:bodyPr wrap="none" rtlCol="0">
            <a:spAutoFit/>
          </a:bodyPr>
          <a:lstStyle/>
          <a:p>
            <a:r>
              <a:rPr lang="en-US" dirty="0"/>
              <a:t>40G</a:t>
            </a:r>
          </a:p>
        </p:txBody>
      </p:sp>
    </p:spTree>
    <p:custDataLst>
      <p:tags r:id="rId1"/>
    </p:custDataLst>
    <p:extLst>
      <p:ext uri="{BB962C8B-B14F-4D97-AF65-F5344CB8AC3E}">
        <p14:creationId xmlns:p14="http://schemas.microsoft.com/office/powerpoint/2010/main" val="3133500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9" name="Title 41">
            <a:extLst>
              <a:ext uri="{FF2B5EF4-FFF2-40B4-BE49-F238E27FC236}">
                <a16:creationId xmlns:a16="http://schemas.microsoft.com/office/drawing/2014/main" id="{EE955587-BAD6-1748-A8F4-1FE7E22ABB21}"/>
              </a:ext>
            </a:extLst>
          </p:cNvPr>
          <p:cNvSpPr txBox="1">
            <a:spLocks/>
          </p:cNvSpPr>
          <p:nvPr/>
        </p:nvSpPr>
        <p:spPr>
          <a:xfrm>
            <a:off x="258181" y="685562"/>
            <a:ext cx="11675638"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Many packet scheduling algorithms have been designed for different properties</a:t>
            </a: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Packet Scheduling</a:t>
            </a:r>
            <a:endParaRPr lang="en-US" sz="3600" b="1" dirty="0">
              <a:solidFill>
                <a:schemeClr val="accent1">
                  <a:lumMod val="50000"/>
                </a:schemeClr>
              </a:solidFill>
            </a:endParaRPr>
          </a:p>
        </p:txBody>
      </p:sp>
      <p:pic>
        <p:nvPicPr>
          <p:cNvPr id="2" name="Picture 1">
            <a:extLst>
              <a:ext uri="{FF2B5EF4-FFF2-40B4-BE49-F238E27FC236}">
                <a16:creationId xmlns:a16="http://schemas.microsoft.com/office/drawing/2014/main" id="{8927006E-1966-FD4D-9B6B-D39473EBBED6}"/>
              </a:ext>
            </a:extLst>
          </p:cNvPr>
          <p:cNvPicPr>
            <a:picLocks noChangeAspect="1"/>
          </p:cNvPicPr>
          <p:nvPr/>
        </p:nvPicPr>
        <p:blipFill>
          <a:blip r:embed="rId4"/>
          <a:stretch>
            <a:fillRect/>
          </a:stretch>
        </p:blipFill>
        <p:spPr>
          <a:xfrm>
            <a:off x="505629" y="2143913"/>
            <a:ext cx="6473125" cy="3515266"/>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9" name="Picture 8">
            <a:extLst>
              <a:ext uri="{FF2B5EF4-FFF2-40B4-BE49-F238E27FC236}">
                <a16:creationId xmlns:a16="http://schemas.microsoft.com/office/drawing/2014/main" id="{4853D33C-038E-8E43-8518-CD40CB3BFD18}"/>
              </a:ext>
            </a:extLst>
          </p:cNvPr>
          <p:cNvPicPr>
            <a:picLocks noChangeAspect="1"/>
          </p:cNvPicPr>
          <p:nvPr/>
        </p:nvPicPr>
        <p:blipFill>
          <a:blip r:embed="rId5"/>
          <a:stretch>
            <a:fillRect/>
          </a:stretch>
        </p:blipFill>
        <p:spPr>
          <a:xfrm>
            <a:off x="2714464" y="1812845"/>
            <a:ext cx="6473125" cy="3911462"/>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11" name="Picture 10">
            <a:extLst>
              <a:ext uri="{FF2B5EF4-FFF2-40B4-BE49-F238E27FC236}">
                <a16:creationId xmlns:a16="http://schemas.microsoft.com/office/drawing/2014/main" id="{96BD3E38-2875-C149-A5C6-642E7886A5F9}"/>
              </a:ext>
            </a:extLst>
          </p:cNvPr>
          <p:cNvPicPr>
            <a:picLocks noChangeAspect="1"/>
          </p:cNvPicPr>
          <p:nvPr/>
        </p:nvPicPr>
        <p:blipFill>
          <a:blip r:embed="rId6"/>
          <a:stretch>
            <a:fillRect/>
          </a:stretch>
        </p:blipFill>
        <p:spPr>
          <a:xfrm>
            <a:off x="4699216" y="2247193"/>
            <a:ext cx="6867686" cy="4020340"/>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5" name="Picture 4">
            <a:extLst>
              <a:ext uri="{FF2B5EF4-FFF2-40B4-BE49-F238E27FC236}">
                <a16:creationId xmlns:a16="http://schemas.microsoft.com/office/drawing/2014/main" id="{4538720B-A158-4B46-B598-1AAEEA289B1B}"/>
              </a:ext>
            </a:extLst>
          </p:cNvPr>
          <p:cNvPicPr>
            <a:picLocks noChangeAspect="1"/>
          </p:cNvPicPr>
          <p:nvPr/>
        </p:nvPicPr>
        <p:blipFill>
          <a:blip r:embed="rId7"/>
          <a:stretch>
            <a:fillRect/>
          </a:stretch>
        </p:blipFill>
        <p:spPr>
          <a:xfrm>
            <a:off x="852899" y="2654926"/>
            <a:ext cx="7145033" cy="3800099"/>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6" name="Rounded Rectangle 5">
            <a:extLst>
              <a:ext uri="{FF2B5EF4-FFF2-40B4-BE49-F238E27FC236}">
                <a16:creationId xmlns:a16="http://schemas.microsoft.com/office/drawing/2014/main" id="{C53C4CD4-4C67-3A4D-B21C-8EF8213604E8}"/>
              </a:ext>
            </a:extLst>
          </p:cNvPr>
          <p:cNvSpPr/>
          <p:nvPr/>
        </p:nvSpPr>
        <p:spPr>
          <a:xfrm>
            <a:off x="417809" y="4360838"/>
            <a:ext cx="11360382" cy="771041"/>
          </a:xfrm>
          <a:prstGeom prst="roundRect">
            <a:avLst/>
          </a:prstGeom>
          <a:solidFill>
            <a:schemeClr val="accent5">
              <a:lumMod val="20000"/>
              <a:lumOff val="80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rPr>
              <a:t>Lack of hardware support due to high cost to design and deploy switch ASICs</a:t>
            </a:r>
          </a:p>
        </p:txBody>
      </p:sp>
    </p:spTree>
    <p:custDataLst>
      <p:tags r:id="rId1"/>
    </p:custDataLst>
    <p:extLst>
      <p:ext uri="{BB962C8B-B14F-4D97-AF65-F5344CB8AC3E}">
        <p14:creationId xmlns:p14="http://schemas.microsoft.com/office/powerpoint/2010/main" val="30059791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9" name="Rectangle 8">
            <a:extLst>
              <a:ext uri="{FF2B5EF4-FFF2-40B4-BE49-F238E27FC236}">
                <a16:creationId xmlns:a16="http://schemas.microsoft.com/office/drawing/2014/main" id="{AA9C734E-2E7A-2349-AC24-F8412D84BE8B}"/>
              </a:ext>
            </a:extLst>
          </p:cNvPr>
          <p:cNvSpPr/>
          <p:nvPr/>
        </p:nvSpPr>
        <p:spPr>
          <a:xfrm>
            <a:off x="716454" y="1228397"/>
            <a:ext cx="9931247" cy="4832092"/>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How does AIFO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work</a:t>
            </a:r>
            <a:r>
              <a:rPr kumimoji="0" lang="zh-CN" altLang="en-US" sz="2800" b="1" i="0" u="none" strike="noStrike" kern="1200" cap="none" spc="0" normalizeH="0" baseline="0" noProof="0" dirty="0">
                <a:ln>
                  <a:noFill/>
                </a:ln>
                <a:solidFill>
                  <a:srgbClr val="4472C4"/>
                </a:solidFill>
                <a:effectLst/>
                <a:uLnTx/>
                <a:uFillTx/>
                <a:latin typeface="Arial" panose="020B0604020202020204"/>
                <a:ea typeface="+mn-ea"/>
                <a:cs typeface="+mn-cs"/>
              </a:rPr>
              <a:t>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in</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 a datacenter setup</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SRPT</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STFQ</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How does the </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parameters</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 affect AIFO?</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Parameter K</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Queue length </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Window length and sampling rate</a:t>
            </a:r>
          </a:p>
          <a:p>
            <a:pPr marL="971550" marR="0" lvl="1" indent="-514350" algn="l" defTabSz="914400" rtl="0" eaLnBrk="1" fontAlgn="auto" latinLnBrk="0" hangingPunct="1">
              <a:lnSpc>
                <a:spcPct val="100000"/>
              </a:lnSpc>
              <a:spcBef>
                <a:spcPts val="0"/>
              </a:spcBef>
              <a:spcAft>
                <a:spcPts val="0"/>
              </a:spcAft>
              <a:buClrTx/>
              <a:buSzTx/>
              <a:buFontTx/>
              <a:buAutoNum type="romanL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Is the </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admitted packet set </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similar with PIFO?</a:t>
            </a:r>
          </a:p>
          <a:p>
            <a:pPr marL="971550" marR="0" lvl="1"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How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does</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AIFO</a:t>
            </a:r>
            <a:r>
              <a:rPr kumimoji="0" lang="zh-CN" altLang="en-US" sz="2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work</a:t>
            </a:r>
            <a:r>
              <a:rPr kumimoji="0" lang="zh-CN" altLang="en-US" sz="2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on</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hardware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testbed</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a:t>
            </a:r>
          </a:p>
          <a:p>
            <a:pPr marL="971550" marR="0" lvl="1"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2800" b="0" i="0" u="none" strike="noStrike" kern="1200" cap="none" spc="0" normalizeH="0" baseline="0" noProof="0" dirty="0">
                <a:ln>
                  <a:noFill/>
                </a:ln>
                <a:solidFill>
                  <a:srgbClr val="000000"/>
                </a:solidFill>
                <a:effectLst/>
                <a:uLnTx/>
                <a:uFillTx/>
                <a:latin typeface="Arial" panose="020B0604020202020204"/>
                <a:ea typeface="+mn-ea"/>
                <a:cs typeface="+mn-cs"/>
              </a:rPr>
              <a:t>What</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 is AIFO’s </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resource consumption</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Tree>
    <p:custDataLst>
      <p:tags r:id="rId1"/>
    </p:custDataLst>
    <p:extLst>
      <p:ext uri="{BB962C8B-B14F-4D97-AF65-F5344CB8AC3E}">
        <p14:creationId xmlns:p14="http://schemas.microsoft.com/office/powerpoint/2010/main" val="564680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9" name="Rectangle 8">
            <a:extLst>
              <a:ext uri="{FF2B5EF4-FFF2-40B4-BE49-F238E27FC236}">
                <a16:creationId xmlns:a16="http://schemas.microsoft.com/office/drawing/2014/main" id="{AA9C734E-2E7A-2349-AC24-F8412D84BE8B}"/>
              </a:ext>
            </a:extLst>
          </p:cNvPr>
          <p:cNvSpPr/>
          <p:nvPr/>
        </p:nvSpPr>
        <p:spPr>
          <a:xfrm>
            <a:off x="716454" y="1228397"/>
            <a:ext cx="9931247" cy="4708981"/>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How does AIFO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work</a:t>
            </a:r>
            <a:r>
              <a:rPr kumimoji="0" lang="zh-CN" altLang="en-US" sz="2800" b="1" i="0" u="none" strike="noStrike" kern="1200" cap="none" spc="0" normalizeH="0" baseline="0" noProof="0" dirty="0">
                <a:ln>
                  <a:noFill/>
                </a:ln>
                <a:solidFill>
                  <a:srgbClr val="4472C4"/>
                </a:solidFill>
                <a:effectLst/>
                <a:uLnTx/>
                <a:uFillTx/>
                <a:latin typeface="Arial" panose="020B0604020202020204"/>
                <a:ea typeface="+mn-ea"/>
                <a:cs typeface="+mn-cs"/>
              </a:rPr>
              <a:t>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in</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 a datacenter setup</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SRPT</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E7E6E6"/>
                </a:solidFill>
                <a:effectLst/>
                <a:uLnTx/>
                <a:uFillTx/>
                <a:latin typeface="Arial" panose="020B0604020202020204"/>
                <a:ea typeface="+mn-ea"/>
                <a:cs typeface="+mn-cs"/>
              </a:rPr>
              <a:t>STFQ</a:t>
            </a:r>
          </a:p>
          <a:p>
            <a:pPr marL="1028700" marR="0" lvl="1" indent="-571500" algn="l" defTabSz="914400" rtl="0" eaLnBrk="1" fontAlgn="auto" latinLnBrk="0" hangingPunct="1">
              <a:lnSpc>
                <a:spcPct val="100000"/>
              </a:lnSpc>
              <a:spcBef>
                <a:spcPts val="0"/>
              </a:spcBef>
              <a:spcAft>
                <a:spcPts val="0"/>
              </a:spcAft>
              <a:buClrTx/>
              <a:buSzTx/>
              <a:buFont typeface="+mj-lt"/>
              <a:buAutoNum type="romanL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lang="en-US" sz="2800" dirty="0">
                <a:solidFill>
                  <a:srgbClr val="E7E6E6"/>
                </a:solidFill>
                <a:latin typeface="Arial" panose="020B0604020202020204"/>
              </a:rPr>
              <a:t>How does the parameters affect AIFO?</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E7E6E6"/>
                </a:solidFill>
                <a:effectLst/>
                <a:uLnTx/>
                <a:uFillTx/>
                <a:latin typeface="Arial" panose="020B0604020202020204"/>
                <a:ea typeface="+mn-ea"/>
                <a:cs typeface="+mn-cs"/>
              </a:rPr>
              <a:t>Parameter K</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E7E6E6"/>
                </a:solidFill>
                <a:effectLst/>
                <a:uLnTx/>
                <a:uFillTx/>
                <a:latin typeface="Arial" panose="020B0604020202020204"/>
                <a:ea typeface="+mn-ea"/>
                <a:cs typeface="+mn-cs"/>
              </a:rPr>
              <a:t>Queue length </a:t>
            </a:r>
          </a:p>
          <a:p>
            <a:pPr marL="971550" marR="0" lvl="1" indent="-514350" algn="l" defTabSz="914400" rtl="0" eaLnBrk="1" fontAlgn="auto" latinLnBrk="0" hangingPunct="1">
              <a:lnSpc>
                <a:spcPct val="100000"/>
              </a:lnSpc>
              <a:spcBef>
                <a:spcPts val="0"/>
              </a:spcBef>
              <a:spcAft>
                <a:spcPts val="0"/>
              </a:spcAft>
              <a:buClrTx/>
              <a:buSzTx/>
              <a:buFont typeface="+mj-lt"/>
              <a:buAutoNum type="romanLcPeriod"/>
              <a:tabLst/>
              <a:defRPr/>
            </a:pPr>
            <a:r>
              <a:rPr lang="en-US" sz="2800" dirty="0">
                <a:solidFill>
                  <a:srgbClr val="E7E6E6"/>
                </a:solidFill>
                <a:latin typeface="Arial" panose="020B0604020202020204"/>
              </a:rPr>
              <a:t>Window length and sampling rate</a:t>
            </a:r>
          </a:p>
          <a:p>
            <a:pPr marL="971550" marR="0" lvl="1" indent="-514350" algn="l" defTabSz="914400" rtl="0" eaLnBrk="1" fontAlgn="auto" latinLnBrk="0" hangingPunct="1">
              <a:lnSpc>
                <a:spcPct val="100000"/>
              </a:lnSpc>
              <a:spcBef>
                <a:spcPts val="0"/>
              </a:spcBef>
              <a:spcAft>
                <a:spcPts val="0"/>
              </a:spcAft>
              <a:buClrTx/>
              <a:buSzTx/>
              <a:buFontTx/>
              <a:buAutoNum type="romanL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indent="-514350">
              <a:buFontTx/>
              <a:buAutoNum type="arabicPeriod"/>
              <a:defRPr/>
            </a:pPr>
            <a:r>
              <a:rPr lang="en-US" sz="2800" dirty="0">
                <a:solidFill>
                  <a:srgbClr val="E7E6E6"/>
                </a:solidFill>
                <a:latin typeface="Arial" panose="020B0604020202020204"/>
              </a:rPr>
              <a:t>Is the admitted packet set similar with PIFO?</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How does AIFO work on </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hardware testbed</a:t>
            </a: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a:t>
            </a:r>
          </a:p>
          <a:p>
            <a:pPr marL="971550" marR="0" lvl="1"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2800" b="0" i="0" u="none" strike="noStrike" kern="1200" cap="none" spc="0" normalizeH="0" baseline="0" noProof="0" dirty="0">
                <a:ln>
                  <a:noFill/>
                </a:ln>
                <a:solidFill>
                  <a:srgbClr val="E7E6E6"/>
                </a:solidFill>
                <a:effectLst/>
                <a:uLnTx/>
                <a:uFillTx/>
                <a:latin typeface="Arial" panose="020B0604020202020204"/>
                <a:ea typeface="+mn-ea"/>
                <a:cs typeface="+mn-cs"/>
              </a:rPr>
              <a:t>What</a:t>
            </a:r>
            <a:r>
              <a:rPr kumimoji="0" lang="en-US" sz="2800" b="0" i="0" u="none" strike="noStrike" kern="1200" cap="none" spc="0" normalizeH="0" baseline="0" noProof="0" dirty="0">
                <a:ln>
                  <a:noFill/>
                </a:ln>
                <a:solidFill>
                  <a:srgbClr val="E7E6E6"/>
                </a:solidFill>
                <a:effectLst/>
                <a:uLnTx/>
                <a:uFillTx/>
                <a:latin typeface="Arial" panose="020B0604020202020204"/>
                <a:ea typeface="+mn-ea"/>
                <a:cs typeface="+mn-cs"/>
              </a:rPr>
              <a:t> is AIFO’s </a:t>
            </a:r>
            <a:r>
              <a:rPr kumimoji="0" lang="en-US" sz="2800" b="1" i="0" u="none" strike="noStrike" kern="1200" cap="none" spc="0" normalizeH="0" baseline="0" noProof="0" dirty="0">
                <a:ln>
                  <a:noFill/>
                </a:ln>
                <a:solidFill>
                  <a:srgbClr val="E7E6E6"/>
                </a:solidFill>
                <a:effectLst/>
                <a:uLnTx/>
                <a:uFillTx/>
                <a:latin typeface="Arial" panose="020B0604020202020204"/>
                <a:ea typeface="+mn-ea"/>
                <a:cs typeface="+mn-cs"/>
              </a:rPr>
              <a:t>resource consumption</a:t>
            </a:r>
            <a:r>
              <a:rPr kumimoji="0" lang="en-US" sz="2800" b="0" i="0" u="none" strike="noStrike" kern="1200" cap="none" spc="0" normalizeH="0" baseline="0" noProof="0" dirty="0">
                <a:ln>
                  <a:noFill/>
                </a:ln>
                <a:solidFill>
                  <a:srgbClr val="E7E6E6"/>
                </a:solidFill>
                <a:effectLst/>
                <a:uLnTx/>
                <a:uFillTx/>
                <a:latin typeface="Arial" panose="020B0604020202020204"/>
                <a:ea typeface="+mn-ea"/>
                <a:cs typeface="+mn-cs"/>
              </a:rPr>
              <a:t>?</a:t>
            </a:r>
          </a:p>
        </p:txBody>
      </p:sp>
    </p:spTree>
    <p:custDataLst>
      <p:tags r:id="rId1"/>
    </p:custDataLst>
    <p:extLst>
      <p:ext uri="{BB962C8B-B14F-4D97-AF65-F5344CB8AC3E}">
        <p14:creationId xmlns:p14="http://schemas.microsoft.com/office/powerpoint/2010/main" val="37999264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6" name="Rectangle 5">
            <a:extLst>
              <a:ext uri="{FF2B5EF4-FFF2-40B4-BE49-F238E27FC236}">
                <a16:creationId xmlns:a16="http://schemas.microsoft.com/office/drawing/2014/main" id="{ECD8A440-8E54-8A40-8069-17B2C8B162EA}"/>
              </a:ext>
            </a:extLst>
          </p:cNvPr>
          <p:cNvSpPr/>
          <p:nvPr/>
        </p:nvSpPr>
        <p:spPr>
          <a:xfrm>
            <a:off x="1130376" y="1007333"/>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How does AIFO work </a:t>
            </a:r>
            <a:r>
              <a:rPr kumimoji="0" lang="en-US" altLang="zh-CN" sz="2800" b="1" i="0" u="none" strike="noStrike" kern="1200" cap="none" spc="0" normalizeH="0" baseline="0" noProof="0" dirty="0">
                <a:ln>
                  <a:noFill/>
                </a:ln>
                <a:solidFill>
                  <a:srgbClr val="4472C4"/>
                </a:solidFill>
                <a:effectLst/>
                <a:uLnTx/>
                <a:uFillTx/>
                <a:latin typeface="Arial" panose="020B0604020202020204"/>
                <a:ea typeface="+mn-ea"/>
                <a:cs typeface="+mn-cs"/>
              </a:rPr>
              <a:t>in</a:t>
            </a: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 a datacenter setup</a:t>
            </a:r>
          </a:p>
        </p:txBody>
      </p:sp>
      <p:pic>
        <p:nvPicPr>
          <p:cNvPr id="2" name="Picture 1">
            <a:extLst>
              <a:ext uri="{FF2B5EF4-FFF2-40B4-BE49-F238E27FC236}">
                <a16:creationId xmlns:a16="http://schemas.microsoft.com/office/drawing/2014/main" id="{63342CF9-6D0E-E24E-91C7-245034B7DFA9}"/>
              </a:ext>
            </a:extLst>
          </p:cNvPr>
          <p:cNvPicPr>
            <a:picLocks noChangeAspect="1"/>
          </p:cNvPicPr>
          <p:nvPr/>
        </p:nvPicPr>
        <p:blipFill>
          <a:blip r:embed="rId4"/>
          <a:stretch>
            <a:fillRect/>
          </a:stretch>
        </p:blipFill>
        <p:spPr>
          <a:xfrm>
            <a:off x="-1" y="1981631"/>
            <a:ext cx="12192000" cy="3193426"/>
          </a:xfrm>
          <a:prstGeom prst="rect">
            <a:avLst/>
          </a:prstGeom>
        </p:spPr>
      </p:pic>
      <p:sp>
        <p:nvSpPr>
          <p:cNvPr id="7" name="Rectangle 6">
            <a:extLst>
              <a:ext uri="{FF2B5EF4-FFF2-40B4-BE49-F238E27FC236}">
                <a16:creationId xmlns:a16="http://schemas.microsoft.com/office/drawing/2014/main" id="{C6795888-EB24-1345-A713-1EACE96C143F}"/>
              </a:ext>
            </a:extLst>
          </p:cNvPr>
          <p:cNvSpPr/>
          <p:nvPr/>
        </p:nvSpPr>
        <p:spPr>
          <a:xfrm>
            <a:off x="1130376" y="5671935"/>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a:ea typeface="+mn-ea"/>
                <a:cs typeface="+mn-cs"/>
              </a:rPr>
              <a:t>Close to the state-of-the-art solutions</a:t>
            </a:r>
          </a:p>
        </p:txBody>
      </p:sp>
    </p:spTree>
    <p:custDataLst>
      <p:tags r:id="rId1"/>
    </p:custDataLst>
    <p:extLst>
      <p:ext uri="{BB962C8B-B14F-4D97-AF65-F5344CB8AC3E}">
        <p14:creationId xmlns:p14="http://schemas.microsoft.com/office/powerpoint/2010/main" val="13685417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6" name="Rectangle 5">
            <a:extLst>
              <a:ext uri="{FF2B5EF4-FFF2-40B4-BE49-F238E27FC236}">
                <a16:creationId xmlns:a16="http://schemas.microsoft.com/office/drawing/2014/main" id="{ECD8A440-8E54-8A40-8069-17B2C8B162EA}"/>
              </a:ext>
            </a:extLst>
          </p:cNvPr>
          <p:cNvSpPr/>
          <p:nvPr/>
        </p:nvSpPr>
        <p:spPr>
          <a:xfrm>
            <a:off x="1130376" y="1007333"/>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How does AIFO work on hardware testbed</a:t>
            </a:r>
          </a:p>
        </p:txBody>
      </p:sp>
      <p:pic>
        <p:nvPicPr>
          <p:cNvPr id="11" name="Picture 10">
            <a:extLst>
              <a:ext uri="{FF2B5EF4-FFF2-40B4-BE49-F238E27FC236}">
                <a16:creationId xmlns:a16="http://schemas.microsoft.com/office/drawing/2014/main" id="{5B67D840-841C-1640-AAA7-22821F024006}"/>
              </a:ext>
            </a:extLst>
          </p:cNvPr>
          <p:cNvPicPr>
            <a:picLocks noChangeAspect="1"/>
          </p:cNvPicPr>
          <p:nvPr/>
        </p:nvPicPr>
        <p:blipFill>
          <a:blip r:embed="rId4"/>
          <a:stretch>
            <a:fillRect/>
          </a:stretch>
        </p:blipFill>
        <p:spPr>
          <a:xfrm>
            <a:off x="0" y="2235262"/>
            <a:ext cx="12192000" cy="3069400"/>
          </a:xfrm>
          <a:prstGeom prst="rect">
            <a:avLst/>
          </a:prstGeom>
        </p:spPr>
      </p:pic>
      <p:sp>
        <p:nvSpPr>
          <p:cNvPr id="12" name="Rectangle 11">
            <a:extLst>
              <a:ext uri="{FF2B5EF4-FFF2-40B4-BE49-F238E27FC236}">
                <a16:creationId xmlns:a16="http://schemas.microsoft.com/office/drawing/2014/main" id="{536673BA-0C41-9646-95EB-5FDF6389DBA7}"/>
              </a:ext>
            </a:extLst>
          </p:cNvPr>
          <p:cNvSpPr/>
          <p:nvPr/>
        </p:nvSpPr>
        <p:spPr>
          <a:xfrm>
            <a:off x="1130375" y="1634552"/>
            <a:ext cx="993124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4 senders send UDP traffic to 1 receiver, priority: f4&gt;f3&gt;f2&gt;f1</a:t>
            </a:r>
          </a:p>
        </p:txBody>
      </p:sp>
      <p:sp>
        <p:nvSpPr>
          <p:cNvPr id="13" name="Rectangle 12">
            <a:extLst>
              <a:ext uri="{FF2B5EF4-FFF2-40B4-BE49-F238E27FC236}">
                <a16:creationId xmlns:a16="http://schemas.microsoft.com/office/drawing/2014/main" id="{2D591CE6-E68E-2F45-A60E-C951B2646076}"/>
              </a:ext>
            </a:extLst>
          </p:cNvPr>
          <p:cNvSpPr/>
          <p:nvPr/>
        </p:nvSpPr>
        <p:spPr>
          <a:xfrm>
            <a:off x="1130376" y="5671935"/>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a:ea typeface="+mn-ea"/>
                <a:cs typeface="+mn-cs"/>
              </a:rPr>
              <a:t>High priority flow dominates the bandwidth</a:t>
            </a:r>
          </a:p>
        </p:txBody>
      </p:sp>
    </p:spTree>
    <p:custDataLst>
      <p:tags r:id="rId1"/>
    </p:custDataLst>
    <p:extLst>
      <p:ext uri="{BB962C8B-B14F-4D97-AF65-F5344CB8AC3E}">
        <p14:creationId xmlns:p14="http://schemas.microsoft.com/office/powerpoint/2010/main" val="1810737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6" name="Rectangle 5">
            <a:extLst>
              <a:ext uri="{FF2B5EF4-FFF2-40B4-BE49-F238E27FC236}">
                <a16:creationId xmlns:a16="http://schemas.microsoft.com/office/drawing/2014/main" id="{ECD8A440-8E54-8A40-8069-17B2C8B162EA}"/>
              </a:ext>
            </a:extLst>
          </p:cNvPr>
          <p:cNvSpPr/>
          <p:nvPr/>
        </p:nvSpPr>
        <p:spPr>
          <a:xfrm>
            <a:off x="1130376" y="1007333"/>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How does AIFO work on hardware testbed</a:t>
            </a:r>
          </a:p>
        </p:txBody>
      </p:sp>
      <p:pic>
        <p:nvPicPr>
          <p:cNvPr id="7" name="Picture 6">
            <a:extLst>
              <a:ext uri="{FF2B5EF4-FFF2-40B4-BE49-F238E27FC236}">
                <a16:creationId xmlns:a16="http://schemas.microsoft.com/office/drawing/2014/main" id="{C4BACAC0-58DC-AD4E-95DA-A2537A74D9C4}"/>
              </a:ext>
            </a:extLst>
          </p:cNvPr>
          <p:cNvPicPr>
            <a:picLocks noChangeAspect="1"/>
          </p:cNvPicPr>
          <p:nvPr/>
        </p:nvPicPr>
        <p:blipFill>
          <a:blip r:embed="rId4"/>
          <a:stretch>
            <a:fillRect/>
          </a:stretch>
        </p:blipFill>
        <p:spPr>
          <a:xfrm>
            <a:off x="0" y="2298503"/>
            <a:ext cx="12192000" cy="3004897"/>
          </a:xfrm>
          <a:prstGeom prst="rect">
            <a:avLst/>
          </a:prstGeom>
        </p:spPr>
      </p:pic>
      <p:sp>
        <p:nvSpPr>
          <p:cNvPr id="9" name="Rectangle 8">
            <a:extLst>
              <a:ext uri="{FF2B5EF4-FFF2-40B4-BE49-F238E27FC236}">
                <a16:creationId xmlns:a16="http://schemas.microsoft.com/office/drawing/2014/main" id="{1179752E-A9F6-574A-A2D9-E323DA4F54D6}"/>
              </a:ext>
            </a:extLst>
          </p:cNvPr>
          <p:cNvSpPr/>
          <p:nvPr/>
        </p:nvSpPr>
        <p:spPr>
          <a:xfrm>
            <a:off x="1130375" y="1634552"/>
            <a:ext cx="993124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4 senders send TCP traffic to 1 receiver, priority rank: 4&gt;3&gt;2&gt;1</a:t>
            </a:r>
          </a:p>
        </p:txBody>
      </p:sp>
      <p:sp>
        <p:nvSpPr>
          <p:cNvPr id="11" name="Rectangle 10">
            <a:extLst>
              <a:ext uri="{FF2B5EF4-FFF2-40B4-BE49-F238E27FC236}">
                <a16:creationId xmlns:a16="http://schemas.microsoft.com/office/drawing/2014/main" id="{7B50B076-4257-804A-8DFA-5497D57C6719}"/>
              </a:ext>
            </a:extLst>
          </p:cNvPr>
          <p:cNvSpPr/>
          <p:nvPr/>
        </p:nvSpPr>
        <p:spPr>
          <a:xfrm>
            <a:off x="1130376" y="5671935"/>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a:ea typeface="+mn-ea"/>
                <a:cs typeface="+mn-cs"/>
              </a:rPr>
              <a:t>High priority flow dominates the bandwidth</a:t>
            </a:r>
          </a:p>
        </p:txBody>
      </p:sp>
    </p:spTree>
    <p:custDataLst>
      <p:tags r:id="rId1"/>
    </p:custDataLst>
    <p:extLst>
      <p:ext uri="{BB962C8B-B14F-4D97-AF65-F5344CB8AC3E}">
        <p14:creationId xmlns:p14="http://schemas.microsoft.com/office/powerpoint/2010/main" val="140594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914377"/>
            <a:fld id="{DC2A921A-EC74-6F4D-8465-D463C43FF014}" type="slidenum">
              <a:rPr lang="en-US" smtClean="0"/>
              <a:pPr defTabSz="914377"/>
              <a:t>24</a:t>
            </a:fld>
            <a:endParaRPr lang="en-US"/>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Conclusion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nSpc>
                <a:spcPct val="150000"/>
              </a:lnSpc>
            </a:pPr>
            <a:endParaRPr lang="en-US" sz="2400" dirty="0"/>
          </a:p>
        </p:txBody>
      </p:sp>
      <p:sp>
        <p:nvSpPr>
          <p:cNvPr id="6" name="Rectangle 5">
            <a:extLst>
              <a:ext uri="{FF2B5EF4-FFF2-40B4-BE49-F238E27FC236}">
                <a16:creationId xmlns:a16="http://schemas.microsoft.com/office/drawing/2014/main" id="{ECD8A440-8E54-8A40-8069-17B2C8B162EA}"/>
              </a:ext>
            </a:extLst>
          </p:cNvPr>
          <p:cNvSpPr/>
          <p:nvPr/>
        </p:nvSpPr>
        <p:spPr>
          <a:xfrm>
            <a:off x="1130376" y="2890391"/>
            <a:ext cx="9931247" cy="1077218"/>
          </a:xfrm>
          <a:prstGeom prst="rect">
            <a:avLst/>
          </a:prstGeom>
        </p:spPr>
        <p:txBody>
          <a:bodyPr wrap="square">
            <a:spAutoFit/>
          </a:bodyPr>
          <a:lstStyle/>
          <a:p>
            <a:pPr algn="ctr"/>
            <a:r>
              <a:rPr lang="en-US" sz="3200" dirty="0"/>
              <a:t>AIFO is a programmable packet scheduling approach using </a:t>
            </a:r>
            <a:r>
              <a:rPr lang="en-US" sz="3200" b="1" dirty="0">
                <a:solidFill>
                  <a:schemeClr val="accent5"/>
                </a:solidFill>
              </a:rPr>
              <a:t>only one queue</a:t>
            </a:r>
          </a:p>
        </p:txBody>
      </p:sp>
      <p:pic>
        <p:nvPicPr>
          <p:cNvPr id="2" name="Picture 1" descr="Icon&#10;&#10;Description automatically generated">
            <a:extLst>
              <a:ext uri="{FF2B5EF4-FFF2-40B4-BE49-F238E27FC236}">
                <a16:creationId xmlns:a16="http://schemas.microsoft.com/office/drawing/2014/main" id="{F048F1B7-AB75-4C1D-9EA0-24C6110D0C6C}"/>
              </a:ext>
            </a:extLst>
          </p:cNvPr>
          <p:cNvPicPr>
            <a:picLocks noChangeAspect="1"/>
          </p:cNvPicPr>
          <p:nvPr/>
        </p:nvPicPr>
        <p:blipFill>
          <a:blip r:embed="rId4"/>
          <a:stretch>
            <a:fillRect/>
          </a:stretch>
        </p:blipFill>
        <p:spPr>
          <a:xfrm>
            <a:off x="7530734" y="5053681"/>
            <a:ext cx="617242" cy="589931"/>
          </a:xfrm>
          <a:prstGeom prst="rect">
            <a:avLst/>
          </a:prstGeom>
        </p:spPr>
      </p:pic>
      <p:sp>
        <p:nvSpPr>
          <p:cNvPr id="3" name="TextBox 2">
            <a:extLst>
              <a:ext uri="{FF2B5EF4-FFF2-40B4-BE49-F238E27FC236}">
                <a16:creationId xmlns:a16="http://schemas.microsoft.com/office/drawing/2014/main" id="{F323CE67-6BFB-4FFD-B6C1-077CC7F725BD}"/>
              </a:ext>
            </a:extLst>
          </p:cNvPr>
          <p:cNvSpPr txBox="1"/>
          <p:nvPr/>
        </p:nvSpPr>
        <p:spPr>
          <a:xfrm>
            <a:off x="8160010" y="5117815"/>
            <a:ext cx="3879588" cy="461665"/>
          </a:xfrm>
          <a:prstGeom prst="rect">
            <a:avLst/>
          </a:prstGeom>
          <a:noFill/>
        </p:spPr>
        <p:txBody>
          <a:bodyPr wrap="none" rtlCol="0">
            <a:spAutoFit/>
          </a:bodyPr>
          <a:lstStyle/>
          <a:p>
            <a:r>
              <a:rPr lang="en-US" sz="2400" dirty="0">
                <a:solidFill>
                  <a:schemeClr val="accent1">
                    <a:lumMod val="75000"/>
                  </a:schemeClr>
                </a:solidFill>
              </a:rPr>
              <a:t>github.com/netx-repo/AIFO</a:t>
            </a:r>
          </a:p>
        </p:txBody>
      </p:sp>
      <p:pic>
        <p:nvPicPr>
          <p:cNvPr id="5" name="Picture 4" descr="Icon&#10;&#10;Description automatically generated">
            <a:extLst>
              <a:ext uri="{FF2B5EF4-FFF2-40B4-BE49-F238E27FC236}">
                <a16:creationId xmlns:a16="http://schemas.microsoft.com/office/drawing/2014/main" id="{8DE597B7-02D6-4A58-AC9D-7BD8261611FA}"/>
              </a:ext>
            </a:extLst>
          </p:cNvPr>
          <p:cNvPicPr>
            <a:picLocks noChangeAspect="1"/>
          </p:cNvPicPr>
          <p:nvPr/>
        </p:nvPicPr>
        <p:blipFill>
          <a:blip r:embed="rId5"/>
          <a:stretch>
            <a:fillRect/>
          </a:stretch>
        </p:blipFill>
        <p:spPr>
          <a:xfrm>
            <a:off x="7509866" y="5781918"/>
            <a:ext cx="633692" cy="461665"/>
          </a:xfrm>
          <a:prstGeom prst="rect">
            <a:avLst/>
          </a:prstGeom>
        </p:spPr>
      </p:pic>
      <p:sp>
        <p:nvSpPr>
          <p:cNvPr id="12" name="TextBox 11">
            <a:extLst>
              <a:ext uri="{FF2B5EF4-FFF2-40B4-BE49-F238E27FC236}">
                <a16:creationId xmlns:a16="http://schemas.microsoft.com/office/drawing/2014/main" id="{F6AB5A89-BBC3-4894-8210-E629AE00807E}"/>
              </a:ext>
            </a:extLst>
          </p:cNvPr>
          <p:cNvSpPr txBox="1"/>
          <p:nvPr/>
        </p:nvSpPr>
        <p:spPr>
          <a:xfrm>
            <a:off x="8172042" y="5757854"/>
            <a:ext cx="3153427" cy="461665"/>
          </a:xfrm>
          <a:prstGeom prst="rect">
            <a:avLst/>
          </a:prstGeom>
          <a:noFill/>
        </p:spPr>
        <p:txBody>
          <a:bodyPr wrap="none" rtlCol="0">
            <a:spAutoFit/>
          </a:bodyPr>
          <a:lstStyle/>
          <a:p>
            <a:r>
              <a:rPr lang="en-US" sz="2400" dirty="0">
                <a:solidFill>
                  <a:schemeClr val="accent1">
                    <a:lumMod val="75000"/>
                  </a:schemeClr>
                </a:solidFill>
              </a:rPr>
              <a:t>zhuolong@cs.jhu.edu</a:t>
            </a:r>
          </a:p>
        </p:txBody>
      </p:sp>
      <p:sp>
        <p:nvSpPr>
          <p:cNvPr id="14" name="Rectangle 13">
            <a:extLst>
              <a:ext uri="{FF2B5EF4-FFF2-40B4-BE49-F238E27FC236}">
                <a16:creationId xmlns:a16="http://schemas.microsoft.com/office/drawing/2014/main" id="{79A110DA-EE7F-4674-90BC-BB0D2436168D}"/>
              </a:ext>
            </a:extLst>
          </p:cNvPr>
          <p:cNvSpPr/>
          <p:nvPr/>
        </p:nvSpPr>
        <p:spPr>
          <a:xfrm>
            <a:off x="7350259" y="4990069"/>
            <a:ext cx="4689339" cy="13255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831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914377"/>
            <a:fld id="{DC2A921A-EC74-6F4D-8465-D463C43FF014}" type="slidenum">
              <a:rPr lang="en-US" smtClean="0"/>
              <a:pPr defTabSz="914377"/>
              <a:t>25</a:t>
            </a:fld>
            <a:endParaRPr lang="en-US"/>
          </a:p>
        </p:txBody>
      </p:sp>
      <p:sp>
        <p:nvSpPr>
          <p:cNvPr id="42" name="Title 41"/>
          <p:cNvSpPr>
            <a:spLocks noGrp="1"/>
          </p:cNvSpPr>
          <p:nvPr>
            <p:ph type="title"/>
          </p:nvPr>
        </p:nvSpPr>
        <p:spPr>
          <a:xfrm>
            <a:off x="4452504" y="2766218"/>
            <a:ext cx="3286991" cy="1325563"/>
          </a:xfrm>
        </p:spPr>
        <p:txBody>
          <a:bodyPr>
            <a:noAutofit/>
          </a:bodyPr>
          <a:lstStyle/>
          <a:p>
            <a:pPr algn="ctr"/>
            <a:r>
              <a:rPr lang="en-US" sz="4800" dirty="0">
                <a:solidFill>
                  <a:schemeClr val="accent5"/>
                </a:solidFill>
              </a:rPr>
              <a:t>Thank you!</a:t>
            </a:r>
          </a:p>
        </p:txBody>
      </p:sp>
      <p:pic>
        <p:nvPicPr>
          <p:cNvPr id="12" name="Picture 11" descr="Icon&#10;&#10;Description automatically generated">
            <a:extLst>
              <a:ext uri="{FF2B5EF4-FFF2-40B4-BE49-F238E27FC236}">
                <a16:creationId xmlns:a16="http://schemas.microsoft.com/office/drawing/2014/main" id="{F9CF2A97-CAA8-432D-9B4C-081FE06732C8}"/>
              </a:ext>
            </a:extLst>
          </p:cNvPr>
          <p:cNvPicPr>
            <a:picLocks noChangeAspect="1"/>
          </p:cNvPicPr>
          <p:nvPr/>
        </p:nvPicPr>
        <p:blipFill>
          <a:blip r:embed="rId3"/>
          <a:stretch>
            <a:fillRect/>
          </a:stretch>
        </p:blipFill>
        <p:spPr>
          <a:xfrm>
            <a:off x="7530734" y="5053681"/>
            <a:ext cx="617242" cy="589931"/>
          </a:xfrm>
          <a:prstGeom prst="rect">
            <a:avLst/>
          </a:prstGeom>
        </p:spPr>
      </p:pic>
      <p:sp>
        <p:nvSpPr>
          <p:cNvPr id="14" name="TextBox 13">
            <a:extLst>
              <a:ext uri="{FF2B5EF4-FFF2-40B4-BE49-F238E27FC236}">
                <a16:creationId xmlns:a16="http://schemas.microsoft.com/office/drawing/2014/main" id="{B9B6272E-26D5-48CD-B13A-83ACF50DEA14}"/>
              </a:ext>
            </a:extLst>
          </p:cNvPr>
          <p:cNvSpPr txBox="1"/>
          <p:nvPr/>
        </p:nvSpPr>
        <p:spPr>
          <a:xfrm>
            <a:off x="8160010" y="5117815"/>
            <a:ext cx="3879588" cy="461665"/>
          </a:xfrm>
          <a:prstGeom prst="rect">
            <a:avLst/>
          </a:prstGeom>
          <a:noFill/>
        </p:spPr>
        <p:txBody>
          <a:bodyPr wrap="none" rtlCol="0">
            <a:spAutoFit/>
          </a:bodyPr>
          <a:lstStyle/>
          <a:p>
            <a:r>
              <a:rPr lang="en-US" sz="2400" dirty="0">
                <a:solidFill>
                  <a:schemeClr val="accent1">
                    <a:lumMod val="75000"/>
                  </a:schemeClr>
                </a:solidFill>
              </a:rPr>
              <a:t>github.com/netx-repo/AIFO</a:t>
            </a:r>
          </a:p>
        </p:txBody>
      </p:sp>
      <p:pic>
        <p:nvPicPr>
          <p:cNvPr id="16" name="Picture 15" descr="Icon&#10;&#10;Description automatically generated">
            <a:extLst>
              <a:ext uri="{FF2B5EF4-FFF2-40B4-BE49-F238E27FC236}">
                <a16:creationId xmlns:a16="http://schemas.microsoft.com/office/drawing/2014/main" id="{876677A9-A695-40DB-96FC-9CFE57ACF5EF}"/>
              </a:ext>
            </a:extLst>
          </p:cNvPr>
          <p:cNvPicPr>
            <a:picLocks noChangeAspect="1"/>
          </p:cNvPicPr>
          <p:nvPr/>
        </p:nvPicPr>
        <p:blipFill>
          <a:blip r:embed="rId4"/>
          <a:stretch>
            <a:fillRect/>
          </a:stretch>
        </p:blipFill>
        <p:spPr>
          <a:xfrm>
            <a:off x="7509866" y="5781918"/>
            <a:ext cx="633692" cy="461665"/>
          </a:xfrm>
          <a:prstGeom prst="rect">
            <a:avLst/>
          </a:prstGeom>
        </p:spPr>
      </p:pic>
      <p:sp>
        <p:nvSpPr>
          <p:cNvPr id="18" name="TextBox 17">
            <a:extLst>
              <a:ext uri="{FF2B5EF4-FFF2-40B4-BE49-F238E27FC236}">
                <a16:creationId xmlns:a16="http://schemas.microsoft.com/office/drawing/2014/main" id="{82513F9D-767C-407A-8F6F-5B88029C61D7}"/>
              </a:ext>
            </a:extLst>
          </p:cNvPr>
          <p:cNvSpPr txBox="1"/>
          <p:nvPr/>
        </p:nvSpPr>
        <p:spPr>
          <a:xfrm>
            <a:off x="8172042" y="5757854"/>
            <a:ext cx="3153427" cy="461665"/>
          </a:xfrm>
          <a:prstGeom prst="rect">
            <a:avLst/>
          </a:prstGeom>
          <a:noFill/>
        </p:spPr>
        <p:txBody>
          <a:bodyPr wrap="none" rtlCol="0">
            <a:spAutoFit/>
          </a:bodyPr>
          <a:lstStyle/>
          <a:p>
            <a:r>
              <a:rPr lang="en-US" sz="2400" dirty="0">
                <a:solidFill>
                  <a:schemeClr val="accent1">
                    <a:lumMod val="75000"/>
                  </a:schemeClr>
                </a:solidFill>
              </a:rPr>
              <a:t>zhuolong@cs.jhu.edu</a:t>
            </a:r>
          </a:p>
        </p:txBody>
      </p:sp>
      <p:sp>
        <p:nvSpPr>
          <p:cNvPr id="20" name="Rectangle 19">
            <a:extLst>
              <a:ext uri="{FF2B5EF4-FFF2-40B4-BE49-F238E27FC236}">
                <a16:creationId xmlns:a16="http://schemas.microsoft.com/office/drawing/2014/main" id="{C6F2EFBE-CF9D-47A0-A88C-CC7ABCE90AFB}"/>
              </a:ext>
            </a:extLst>
          </p:cNvPr>
          <p:cNvSpPr/>
          <p:nvPr/>
        </p:nvSpPr>
        <p:spPr>
          <a:xfrm>
            <a:off x="7350259" y="4990069"/>
            <a:ext cx="4689339" cy="13255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161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6" name="Rectangle 5">
            <a:extLst>
              <a:ext uri="{FF2B5EF4-FFF2-40B4-BE49-F238E27FC236}">
                <a16:creationId xmlns:a16="http://schemas.microsoft.com/office/drawing/2014/main" id="{ECD8A440-8E54-8A40-8069-17B2C8B162EA}"/>
              </a:ext>
            </a:extLst>
          </p:cNvPr>
          <p:cNvSpPr/>
          <p:nvPr/>
        </p:nvSpPr>
        <p:spPr>
          <a:xfrm>
            <a:off x="1130376" y="1007333"/>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The admitted set is similar as PIFO</a:t>
            </a:r>
          </a:p>
        </p:txBody>
      </p:sp>
      <p:pic>
        <p:nvPicPr>
          <p:cNvPr id="5" name="Picture 4" descr="Chart&#10;&#10;Description automatically generated">
            <a:extLst>
              <a:ext uri="{FF2B5EF4-FFF2-40B4-BE49-F238E27FC236}">
                <a16:creationId xmlns:a16="http://schemas.microsoft.com/office/drawing/2014/main" id="{E4A7BC56-5F11-47AF-829F-520A6953B0FB}"/>
              </a:ext>
            </a:extLst>
          </p:cNvPr>
          <p:cNvPicPr>
            <a:picLocks noChangeAspect="1"/>
          </p:cNvPicPr>
          <p:nvPr/>
        </p:nvPicPr>
        <p:blipFill>
          <a:blip r:embed="rId4"/>
          <a:stretch>
            <a:fillRect/>
          </a:stretch>
        </p:blipFill>
        <p:spPr>
          <a:xfrm>
            <a:off x="141944" y="3500775"/>
            <a:ext cx="5670278" cy="2179435"/>
          </a:xfrm>
          <a:prstGeom prst="rect">
            <a:avLst/>
          </a:prstGeom>
        </p:spPr>
      </p:pic>
      <p:pic>
        <p:nvPicPr>
          <p:cNvPr id="11" name="Picture 10" descr="Chart&#10;&#10;Description automatically generated">
            <a:extLst>
              <a:ext uri="{FF2B5EF4-FFF2-40B4-BE49-F238E27FC236}">
                <a16:creationId xmlns:a16="http://schemas.microsoft.com/office/drawing/2014/main" id="{EEA78521-7C03-4F27-BB41-889EC36C378A}"/>
              </a:ext>
            </a:extLst>
          </p:cNvPr>
          <p:cNvPicPr>
            <a:picLocks noChangeAspect="1"/>
          </p:cNvPicPr>
          <p:nvPr/>
        </p:nvPicPr>
        <p:blipFill>
          <a:blip r:embed="rId5"/>
          <a:stretch>
            <a:fillRect/>
          </a:stretch>
        </p:blipFill>
        <p:spPr>
          <a:xfrm>
            <a:off x="6001796" y="3512066"/>
            <a:ext cx="5670278" cy="2178448"/>
          </a:xfrm>
          <a:prstGeom prst="rect">
            <a:avLst/>
          </a:prstGeom>
        </p:spPr>
      </p:pic>
      <p:sp>
        <p:nvSpPr>
          <p:cNvPr id="22" name="TextBox 21">
            <a:extLst>
              <a:ext uri="{FF2B5EF4-FFF2-40B4-BE49-F238E27FC236}">
                <a16:creationId xmlns:a16="http://schemas.microsoft.com/office/drawing/2014/main" id="{4D5F42B2-F625-4CE5-9452-1A418DAE8374}"/>
              </a:ext>
            </a:extLst>
          </p:cNvPr>
          <p:cNvSpPr txBox="1"/>
          <p:nvPr/>
        </p:nvSpPr>
        <p:spPr>
          <a:xfrm>
            <a:off x="1217516" y="1955170"/>
            <a:ext cx="10078400" cy="923330"/>
          </a:xfrm>
          <a:prstGeom prst="rect">
            <a:avLst/>
          </a:prstGeom>
          <a:noFill/>
        </p:spPr>
        <p:txBody>
          <a:bodyPr wrap="none" rtlCol="0">
            <a:spAutoFit/>
          </a:bodyPr>
          <a:lstStyle/>
          <a:p>
            <a:pPr marL="285750" indent="-285750">
              <a:buFont typeface="Arial" panose="020B0604020202020204" pitchFamily="34" charset="0"/>
              <a:buChar char="•"/>
            </a:pPr>
            <a:r>
              <a:rPr lang="en-US" dirty="0"/>
              <a:t>Three senders, each sends one flow to a receiver at the same time</a:t>
            </a:r>
          </a:p>
          <a:p>
            <a:pPr marL="285750" indent="-285750">
              <a:buFont typeface="Arial" panose="020B0604020202020204" pitchFamily="34" charset="0"/>
              <a:buChar char="•"/>
            </a:pPr>
            <a:r>
              <a:rPr lang="en-US" dirty="0"/>
              <a:t>The size of the three flows are 100MB (large), 50MB (medium) and 10MB (small), respectively</a:t>
            </a:r>
          </a:p>
          <a:p>
            <a:pPr marL="285750" indent="-285750">
              <a:buFont typeface="Arial" panose="020B0604020202020204" pitchFamily="34" charset="0"/>
              <a:buChar char="•"/>
            </a:pPr>
            <a:r>
              <a:rPr lang="en-US" dirty="0"/>
              <a:t>Running SRPT</a:t>
            </a:r>
          </a:p>
        </p:txBody>
      </p:sp>
      <p:sp>
        <p:nvSpPr>
          <p:cNvPr id="24" name="TextBox 23">
            <a:extLst>
              <a:ext uri="{FF2B5EF4-FFF2-40B4-BE49-F238E27FC236}">
                <a16:creationId xmlns:a16="http://schemas.microsoft.com/office/drawing/2014/main" id="{028779F6-7585-42D1-9993-F84B955F396D}"/>
              </a:ext>
            </a:extLst>
          </p:cNvPr>
          <p:cNvSpPr txBox="1"/>
          <p:nvPr/>
        </p:nvSpPr>
        <p:spPr>
          <a:xfrm>
            <a:off x="3896519" y="5763932"/>
            <a:ext cx="4398960" cy="400110"/>
          </a:xfrm>
          <a:prstGeom prst="rect">
            <a:avLst/>
          </a:prstGeom>
          <a:noFill/>
        </p:spPr>
        <p:txBody>
          <a:bodyPr wrap="none" rtlCol="0">
            <a:spAutoFit/>
          </a:bodyPr>
          <a:lstStyle/>
          <a:p>
            <a:pPr algn="ctr"/>
            <a:r>
              <a:rPr lang="en-US" sz="2000" b="1" dirty="0">
                <a:solidFill>
                  <a:schemeClr val="accent5"/>
                </a:solidFill>
              </a:rPr>
              <a:t>The results logged at receiver side</a:t>
            </a:r>
          </a:p>
        </p:txBody>
      </p:sp>
    </p:spTree>
    <p:custDataLst>
      <p:tags r:id="rId1"/>
    </p:custDataLst>
    <p:extLst>
      <p:ext uri="{BB962C8B-B14F-4D97-AF65-F5344CB8AC3E}">
        <p14:creationId xmlns:p14="http://schemas.microsoft.com/office/powerpoint/2010/main" val="4196699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Evaluation</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6" name="Rectangle 5">
            <a:extLst>
              <a:ext uri="{FF2B5EF4-FFF2-40B4-BE49-F238E27FC236}">
                <a16:creationId xmlns:a16="http://schemas.microsoft.com/office/drawing/2014/main" id="{ECD8A440-8E54-8A40-8069-17B2C8B162EA}"/>
              </a:ext>
            </a:extLst>
          </p:cNvPr>
          <p:cNvSpPr/>
          <p:nvPr/>
        </p:nvSpPr>
        <p:spPr>
          <a:xfrm>
            <a:off x="1130376" y="1007333"/>
            <a:ext cx="993124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Arial" panose="020B0604020202020204"/>
                <a:ea typeface="+mn-ea"/>
                <a:cs typeface="+mn-cs"/>
              </a:rPr>
              <a:t>How does window length &amp; sampling rate affect AIFO</a:t>
            </a:r>
          </a:p>
        </p:txBody>
      </p:sp>
      <p:pic>
        <p:nvPicPr>
          <p:cNvPr id="3" name="Picture 2">
            <a:extLst>
              <a:ext uri="{FF2B5EF4-FFF2-40B4-BE49-F238E27FC236}">
                <a16:creationId xmlns:a16="http://schemas.microsoft.com/office/drawing/2014/main" id="{3082C206-C647-3A4E-A0A8-2A58C6EC5BBC}"/>
              </a:ext>
            </a:extLst>
          </p:cNvPr>
          <p:cNvPicPr>
            <a:picLocks noChangeAspect="1"/>
          </p:cNvPicPr>
          <p:nvPr/>
        </p:nvPicPr>
        <p:blipFill>
          <a:blip r:embed="rId4"/>
          <a:stretch>
            <a:fillRect/>
          </a:stretch>
        </p:blipFill>
        <p:spPr>
          <a:xfrm>
            <a:off x="0" y="1885633"/>
            <a:ext cx="12192000" cy="3086733"/>
          </a:xfrm>
          <a:prstGeom prst="rect">
            <a:avLst/>
          </a:prstGeom>
        </p:spPr>
      </p:pic>
      <p:sp>
        <p:nvSpPr>
          <p:cNvPr id="9" name="Rectangle 8">
            <a:extLst>
              <a:ext uri="{FF2B5EF4-FFF2-40B4-BE49-F238E27FC236}">
                <a16:creationId xmlns:a16="http://schemas.microsoft.com/office/drawing/2014/main" id="{CE0AE58A-9F2F-7F40-A0CC-5000EE0865D0}"/>
              </a:ext>
            </a:extLst>
          </p:cNvPr>
          <p:cNvSpPr/>
          <p:nvPr/>
        </p:nvSpPr>
        <p:spPr>
          <a:xfrm>
            <a:off x="1130376" y="5327446"/>
            <a:ext cx="993124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a:ea typeface="+mn-ea"/>
                <a:cs typeface="+mn-cs"/>
              </a:rPr>
              <a:t>Small window is usually enough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a:ea typeface="+mn-ea"/>
                <a:cs typeface="+mn-cs"/>
              </a:rPr>
              <a:t>Small window + sampler approximates large window well</a:t>
            </a:r>
          </a:p>
        </p:txBody>
      </p:sp>
    </p:spTree>
    <p:custDataLst>
      <p:tags r:id="rId1"/>
    </p:custDataLst>
    <p:extLst>
      <p:ext uri="{BB962C8B-B14F-4D97-AF65-F5344CB8AC3E}">
        <p14:creationId xmlns:p14="http://schemas.microsoft.com/office/powerpoint/2010/main" val="3041675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A3A45-3F4B-D24A-9936-BB241E16EC0F}"/>
              </a:ext>
            </a:extLst>
          </p:cNvPr>
          <p:cNvPicPr>
            <a:picLocks noChangeAspect="1"/>
          </p:cNvPicPr>
          <p:nvPr/>
        </p:nvPicPr>
        <p:blipFill>
          <a:blip r:embed="rId4"/>
          <a:stretch>
            <a:fillRect/>
          </a:stretch>
        </p:blipFill>
        <p:spPr>
          <a:xfrm>
            <a:off x="3463013" y="2799067"/>
            <a:ext cx="1976263" cy="1976263"/>
          </a:xfrm>
          <a:prstGeom prst="rect">
            <a:avLst/>
          </a:prstGeom>
        </p:spPr>
      </p:pic>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Programmable Packet Scheduling</a:t>
            </a:r>
            <a:endParaRPr lang="en-US" sz="3600" b="1" dirty="0">
              <a:solidFill>
                <a:schemeClr val="accent1">
                  <a:lumMod val="50000"/>
                </a:schemeClr>
              </a:solidFill>
            </a:endParaRPr>
          </a:p>
        </p:txBody>
      </p:sp>
      <p:sp>
        <p:nvSpPr>
          <p:cNvPr id="12" name="Title 41">
            <a:extLst>
              <a:ext uri="{FF2B5EF4-FFF2-40B4-BE49-F238E27FC236}">
                <a16:creationId xmlns:a16="http://schemas.microsoft.com/office/drawing/2014/main" id="{B7473D44-ADED-1C48-8410-183F5709400F}"/>
              </a:ext>
            </a:extLst>
          </p:cNvPr>
          <p:cNvSpPr txBox="1">
            <a:spLocks/>
          </p:cNvSpPr>
          <p:nvPr/>
        </p:nvSpPr>
        <p:spPr>
          <a:xfrm>
            <a:off x="258181" y="1150509"/>
            <a:ext cx="11675638"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Enables scheduling algorithms to be programmed into switch without changing the hardware design</a:t>
            </a:r>
          </a:p>
        </p:txBody>
      </p:sp>
      <p:sp>
        <p:nvSpPr>
          <p:cNvPr id="13" name="Title 41">
            <a:extLst>
              <a:ext uri="{FF2B5EF4-FFF2-40B4-BE49-F238E27FC236}">
                <a16:creationId xmlns:a16="http://schemas.microsoft.com/office/drawing/2014/main" id="{CFBB846C-801E-EF42-8E4F-236531E3293C}"/>
              </a:ext>
            </a:extLst>
          </p:cNvPr>
          <p:cNvSpPr txBox="1">
            <a:spLocks/>
          </p:cNvSpPr>
          <p:nvPr/>
        </p:nvSpPr>
        <p:spPr>
          <a:xfrm>
            <a:off x="366668" y="4641505"/>
            <a:ext cx="11675638" cy="19762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150000"/>
              </a:lnSpc>
              <a:spcBef>
                <a:spcPct val="0"/>
              </a:spcBef>
              <a:spcAft>
                <a:spcPts val="0"/>
              </a:spcAft>
              <a:buClr>
                <a:srgbClr val="000000"/>
              </a:buClr>
              <a:buSzTx/>
              <a:buFont typeface="Wingdings" pitchFamily="2" charset="2"/>
              <a:buChar char="ü"/>
              <a:tabLst/>
              <a:defRPr/>
            </a:pP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Develop and deploy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packet scheduling algorithms easily</a:t>
            </a:r>
          </a:p>
          <a:p>
            <a:pPr marL="342900" marR="0" lvl="0" indent="-342900" algn="l" defTabSz="914377" rtl="0" eaLnBrk="1" fontAlgn="auto" latinLnBrk="0" hangingPunct="1">
              <a:lnSpc>
                <a:spcPct val="150000"/>
              </a:lnSpc>
              <a:spcBef>
                <a:spcPct val="0"/>
              </a:spcBef>
              <a:spcAft>
                <a:spcPts val="0"/>
              </a:spcAft>
              <a:buClr>
                <a:schemeClr val="tx1"/>
              </a:buClr>
              <a:buSzTx/>
              <a:buFont typeface="Wingdings" pitchFamily="2" charset="2"/>
              <a:buChar char="ü"/>
              <a:tabLst/>
              <a:defRPr/>
            </a:pPr>
            <a:r>
              <a:rPr kumimoji="0" lang="en-US" altLang="zh-CN"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Cu</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stomize</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packet scheduling algorithms based on needs</a:t>
            </a:r>
          </a:p>
          <a:p>
            <a:pPr marL="342900" marR="0" lvl="0" indent="-342900" algn="l" defTabSz="914377" rtl="0" eaLnBrk="1" fontAlgn="auto" latinLnBrk="0" hangingPunct="1">
              <a:lnSpc>
                <a:spcPct val="150000"/>
              </a:lnSpc>
              <a:spcBef>
                <a:spcPct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Simplif</a:t>
            </a:r>
            <a:r>
              <a:rPr kumimoji="0" lang="en-US" altLang="zh-CN"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y</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the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testing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of new scheduling algorithms</a:t>
            </a:r>
          </a:p>
        </p:txBody>
      </p:sp>
      <p:sp>
        <p:nvSpPr>
          <p:cNvPr id="3" name="Rounded Rectangle 2">
            <a:extLst>
              <a:ext uri="{FF2B5EF4-FFF2-40B4-BE49-F238E27FC236}">
                <a16:creationId xmlns:a16="http://schemas.microsoft.com/office/drawing/2014/main" id="{A080638C-B5BF-9748-9B11-A4C4D5867D2D}"/>
              </a:ext>
            </a:extLst>
          </p:cNvPr>
          <p:cNvSpPr/>
          <p:nvPr/>
        </p:nvSpPr>
        <p:spPr>
          <a:xfrm>
            <a:off x="3865675" y="3236165"/>
            <a:ext cx="1170937" cy="486482"/>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SRPT</a:t>
            </a:r>
          </a:p>
        </p:txBody>
      </p:sp>
      <p:sp>
        <p:nvSpPr>
          <p:cNvPr id="9" name="Rounded Rectangle 8">
            <a:extLst>
              <a:ext uri="{FF2B5EF4-FFF2-40B4-BE49-F238E27FC236}">
                <a16:creationId xmlns:a16="http://schemas.microsoft.com/office/drawing/2014/main" id="{1CB3FE81-05B8-144E-9B50-7FBDED76B8F0}"/>
              </a:ext>
            </a:extLst>
          </p:cNvPr>
          <p:cNvSpPr/>
          <p:nvPr/>
        </p:nvSpPr>
        <p:spPr>
          <a:xfrm>
            <a:off x="3865674" y="3854784"/>
            <a:ext cx="1170937" cy="486482"/>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pic>
        <p:nvPicPr>
          <p:cNvPr id="11" name="Picture 10">
            <a:extLst>
              <a:ext uri="{FF2B5EF4-FFF2-40B4-BE49-F238E27FC236}">
                <a16:creationId xmlns:a16="http://schemas.microsoft.com/office/drawing/2014/main" id="{B1D6C35E-F98A-F548-9CA5-C2CE2F633724}"/>
              </a:ext>
            </a:extLst>
          </p:cNvPr>
          <p:cNvPicPr>
            <a:picLocks noChangeAspect="1"/>
          </p:cNvPicPr>
          <p:nvPr/>
        </p:nvPicPr>
        <p:blipFill>
          <a:blip r:embed="rId4"/>
          <a:stretch>
            <a:fillRect/>
          </a:stretch>
        </p:blipFill>
        <p:spPr>
          <a:xfrm>
            <a:off x="7195749" y="2780590"/>
            <a:ext cx="1976263" cy="1976263"/>
          </a:xfrm>
          <a:prstGeom prst="rect">
            <a:avLst/>
          </a:prstGeom>
        </p:spPr>
      </p:pic>
      <p:sp>
        <p:nvSpPr>
          <p:cNvPr id="14" name="Rounded Rectangle 13">
            <a:extLst>
              <a:ext uri="{FF2B5EF4-FFF2-40B4-BE49-F238E27FC236}">
                <a16:creationId xmlns:a16="http://schemas.microsoft.com/office/drawing/2014/main" id="{596CF6E7-EC4F-3C41-B518-27D84ED1A4DA}"/>
              </a:ext>
            </a:extLst>
          </p:cNvPr>
          <p:cNvSpPr/>
          <p:nvPr/>
        </p:nvSpPr>
        <p:spPr>
          <a:xfrm>
            <a:off x="7598409" y="2041293"/>
            <a:ext cx="1170937" cy="486482"/>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SRPT</a:t>
            </a:r>
          </a:p>
        </p:txBody>
      </p:sp>
      <p:sp>
        <p:nvSpPr>
          <p:cNvPr id="15" name="Rounded Rectangle 14">
            <a:extLst>
              <a:ext uri="{FF2B5EF4-FFF2-40B4-BE49-F238E27FC236}">
                <a16:creationId xmlns:a16="http://schemas.microsoft.com/office/drawing/2014/main" id="{77604602-5DDF-B647-9BC6-0A6D263DFFAB}"/>
              </a:ext>
            </a:extLst>
          </p:cNvPr>
          <p:cNvSpPr/>
          <p:nvPr/>
        </p:nvSpPr>
        <p:spPr>
          <a:xfrm>
            <a:off x="7598410" y="3836307"/>
            <a:ext cx="1170937" cy="486482"/>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
        <p:nvSpPr>
          <p:cNvPr id="6" name="Right Arrow 5">
            <a:extLst>
              <a:ext uri="{FF2B5EF4-FFF2-40B4-BE49-F238E27FC236}">
                <a16:creationId xmlns:a16="http://schemas.microsoft.com/office/drawing/2014/main" id="{B326A28A-0E11-334E-B30F-E2EBCDF85C65}"/>
              </a:ext>
            </a:extLst>
          </p:cNvPr>
          <p:cNvSpPr/>
          <p:nvPr/>
        </p:nvSpPr>
        <p:spPr>
          <a:xfrm>
            <a:off x="6090831" y="3448409"/>
            <a:ext cx="557939" cy="600142"/>
          </a:xfrm>
          <a:prstGeom prst="rightArrow">
            <a:avLst>
              <a:gd name="adj1" fmla="val 60330"/>
              <a:gd name="adj2" fmla="val 555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Rounded Rectangle 15">
            <a:extLst>
              <a:ext uri="{FF2B5EF4-FFF2-40B4-BE49-F238E27FC236}">
                <a16:creationId xmlns:a16="http://schemas.microsoft.com/office/drawing/2014/main" id="{B255BD4F-AEF0-ED41-8033-0FBEEC33447C}"/>
              </a:ext>
            </a:extLst>
          </p:cNvPr>
          <p:cNvSpPr/>
          <p:nvPr/>
        </p:nvSpPr>
        <p:spPr>
          <a:xfrm>
            <a:off x="8959287" y="2041293"/>
            <a:ext cx="1170937" cy="486482"/>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STFQ</a:t>
            </a:r>
          </a:p>
        </p:txBody>
      </p:sp>
      <p:sp>
        <p:nvSpPr>
          <p:cNvPr id="17" name="Rounded Rectangle 16">
            <a:extLst>
              <a:ext uri="{FF2B5EF4-FFF2-40B4-BE49-F238E27FC236}">
                <a16:creationId xmlns:a16="http://schemas.microsoft.com/office/drawing/2014/main" id="{AD9D1848-A707-4343-89EF-F29529C46C88}"/>
              </a:ext>
            </a:extLst>
          </p:cNvPr>
          <p:cNvSpPr/>
          <p:nvPr/>
        </p:nvSpPr>
        <p:spPr>
          <a:xfrm>
            <a:off x="6204487" y="2041293"/>
            <a:ext cx="1170937" cy="486482"/>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FCFS</a:t>
            </a:r>
          </a:p>
        </p:txBody>
      </p:sp>
      <p:cxnSp>
        <p:nvCxnSpPr>
          <p:cNvPr id="7" name="Straight Arrow Connector 6">
            <a:extLst>
              <a:ext uri="{FF2B5EF4-FFF2-40B4-BE49-F238E27FC236}">
                <a16:creationId xmlns:a16="http://schemas.microsoft.com/office/drawing/2014/main" id="{1AB33DB4-29BC-E84E-AAD3-E0A088103667}"/>
              </a:ext>
            </a:extLst>
          </p:cNvPr>
          <p:cNvCxnSpPr>
            <a:cxnSpLocks/>
          </p:cNvCxnSpPr>
          <p:nvPr/>
        </p:nvCxnSpPr>
        <p:spPr>
          <a:xfrm>
            <a:off x="8183105" y="2527775"/>
            <a:ext cx="0" cy="82296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2F8C7C-955C-2942-9E8F-81CCFDC69211}"/>
              </a:ext>
            </a:extLst>
          </p:cNvPr>
          <p:cNvCxnSpPr>
            <a:cxnSpLocks/>
            <a:stCxn id="17" idx="2"/>
          </p:cNvCxnSpPr>
          <p:nvPr/>
        </p:nvCxnSpPr>
        <p:spPr>
          <a:xfrm>
            <a:off x="6789956" y="2527775"/>
            <a:ext cx="1065101" cy="82296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841A06-1D20-E441-9077-4E8C3F6B092D}"/>
              </a:ext>
            </a:extLst>
          </p:cNvPr>
          <p:cNvCxnSpPr>
            <a:cxnSpLocks/>
            <a:stCxn id="16" idx="2"/>
          </p:cNvCxnSpPr>
          <p:nvPr/>
        </p:nvCxnSpPr>
        <p:spPr>
          <a:xfrm flipH="1">
            <a:off x="8551632" y="2527775"/>
            <a:ext cx="993124" cy="789555"/>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24911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Push-In First-Out (PIFO, SIGCOMM’16)</a:t>
            </a:r>
            <a:endParaRPr lang="en-US" sz="3600" b="1" dirty="0">
              <a:solidFill>
                <a:schemeClr val="accent1">
                  <a:lumMod val="50000"/>
                </a:schemeClr>
              </a:solidFill>
            </a:endParaRPr>
          </a:p>
        </p:txBody>
      </p:sp>
      <p:sp>
        <p:nvSpPr>
          <p:cNvPr id="12" name="Title 41">
            <a:extLst>
              <a:ext uri="{FF2B5EF4-FFF2-40B4-BE49-F238E27FC236}">
                <a16:creationId xmlns:a16="http://schemas.microsoft.com/office/drawing/2014/main" id="{B7473D44-ADED-1C48-8410-183F5709400F}"/>
              </a:ext>
            </a:extLst>
          </p:cNvPr>
          <p:cNvSpPr txBox="1">
            <a:spLocks/>
          </p:cNvSpPr>
          <p:nvPr/>
        </p:nvSpPr>
        <p:spPr>
          <a:xfrm>
            <a:off x="258181" y="3025807"/>
            <a:ext cx="11675638"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Associate a rank with each packet and maintain a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sorted queue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to buffer packets</a:t>
            </a:r>
          </a:p>
        </p:txBody>
      </p:sp>
      <p:sp>
        <p:nvSpPr>
          <p:cNvPr id="13" name="Title 41">
            <a:extLst>
              <a:ext uri="{FF2B5EF4-FFF2-40B4-BE49-F238E27FC236}">
                <a16:creationId xmlns:a16="http://schemas.microsoft.com/office/drawing/2014/main" id="{CFBB846C-801E-EF42-8E4F-236531E3293C}"/>
              </a:ext>
            </a:extLst>
          </p:cNvPr>
          <p:cNvSpPr txBox="1">
            <a:spLocks/>
          </p:cNvSpPr>
          <p:nvPr/>
        </p:nvSpPr>
        <p:spPr>
          <a:xfrm>
            <a:off x="258181" y="4030265"/>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Newly arrived packets are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inserted based on their ranks</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packets are dequeued from the head</a:t>
            </a:r>
          </a:p>
        </p:txBody>
      </p:sp>
      <p:sp>
        <p:nvSpPr>
          <p:cNvPr id="6" name="Title 41">
            <a:extLst>
              <a:ext uri="{FF2B5EF4-FFF2-40B4-BE49-F238E27FC236}">
                <a16:creationId xmlns:a16="http://schemas.microsoft.com/office/drawing/2014/main" id="{0DE0007C-1491-6A41-BB95-74F90AC555F9}"/>
              </a:ext>
            </a:extLst>
          </p:cNvPr>
          <p:cNvSpPr txBox="1">
            <a:spLocks/>
          </p:cNvSpPr>
          <p:nvPr/>
        </p:nvSpPr>
        <p:spPr>
          <a:xfrm>
            <a:off x="258181" y="516602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Different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packet scheduling algorithms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can be implemented on top of PIFO (e.g., SRPT, STFQ)</a:t>
            </a: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2" name="Rectangle 1">
            <a:extLst>
              <a:ext uri="{FF2B5EF4-FFF2-40B4-BE49-F238E27FC236}">
                <a16:creationId xmlns:a16="http://schemas.microsoft.com/office/drawing/2014/main" id="{EC734EB1-649E-4E4D-9577-5DC73E6DA9D5}"/>
              </a:ext>
            </a:extLst>
          </p:cNvPr>
          <p:cNvSpPr/>
          <p:nvPr/>
        </p:nvSpPr>
        <p:spPr>
          <a:xfrm>
            <a:off x="1751308" y="1223144"/>
            <a:ext cx="3208150" cy="150455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9346A581-FA24-E442-BE5F-C7D30B369BF9}"/>
              </a:ext>
            </a:extLst>
          </p:cNvPr>
          <p:cNvSpPr txBox="1"/>
          <p:nvPr/>
        </p:nvSpPr>
        <p:spPr>
          <a:xfrm>
            <a:off x="1813300" y="1709304"/>
            <a:ext cx="307122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Rounded MT Bold" panose="020F0704030504030204" pitchFamily="34" charset="77"/>
                <a:ea typeface="+mn-ea"/>
                <a:cs typeface="+mn-cs"/>
              </a:rPr>
              <a:t>f = flow(pkt)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Rounded MT Bold" panose="020F070403050403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Rounded MT Bold" panose="020F0704030504030204" pitchFamily="34" charset="77"/>
                <a:ea typeface="+mn-ea"/>
                <a:cs typeface="+mn-cs"/>
              </a:rPr>
              <a:t>pkt.rank</a:t>
            </a:r>
            <a:r>
              <a:rPr kumimoji="0" lang="en-US" sz="1800" b="0" i="0" u="none" strike="noStrike" kern="1200" cap="none" spc="0" normalizeH="0" baseline="0" noProof="0" dirty="0">
                <a:ln>
                  <a:noFill/>
                </a:ln>
                <a:solidFill>
                  <a:srgbClr val="000000"/>
                </a:solidFill>
                <a:effectLst/>
                <a:uLnTx/>
                <a:uFillTx/>
                <a:latin typeface="Arial Rounded MT Bold" panose="020F0704030504030204" pitchFamily="34" charset="77"/>
                <a:ea typeface="+mn-ea"/>
                <a:cs typeface="+mn-cs"/>
              </a:rPr>
              <a:t> = </a:t>
            </a:r>
            <a:r>
              <a:rPr kumimoji="0" lang="en-US" sz="1800" b="0" i="0" u="none" strike="noStrike" kern="1200" cap="none" spc="0" normalizeH="0" baseline="0" noProof="0" dirty="0" err="1">
                <a:ln>
                  <a:noFill/>
                </a:ln>
                <a:solidFill>
                  <a:srgbClr val="000000"/>
                </a:solidFill>
                <a:effectLst/>
                <a:uLnTx/>
                <a:uFillTx/>
                <a:latin typeface="Arial Rounded MT Bold" panose="020F0704030504030204" pitchFamily="34" charset="77"/>
                <a:ea typeface="+mn-ea"/>
                <a:cs typeface="+mn-cs"/>
              </a:rPr>
              <a:t>get_rank</a:t>
            </a:r>
            <a:r>
              <a:rPr kumimoji="0" lang="en-US" sz="1800" b="0" i="0" u="none" strike="noStrike" kern="1200" cap="none" spc="0" normalizeH="0" baseline="0" noProof="0" dirty="0">
                <a:ln>
                  <a:noFill/>
                </a:ln>
                <a:solidFill>
                  <a:srgbClr val="000000"/>
                </a:solidFill>
                <a:effectLst/>
                <a:uLnTx/>
                <a:uFillTx/>
                <a:latin typeface="Arial Rounded MT Bold" panose="020F0704030504030204" pitchFamily="34" charset="77"/>
                <a:ea typeface="+mn-ea"/>
                <a:cs typeface="+mn-cs"/>
              </a:rPr>
              <a:t>(f, pkt)</a:t>
            </a:r>
          </a:p>
        </p:txBody>
      </p:sp>
      <p:sp>
        <p:nvSpPr>
          <p:cNvPr id="5" name="TextBox 4">
            <a:extLst>
              <a:ext uri="{FF2B5EF4-FFF2-40B4-BE49-F238E27FC236}">
                <a16:creationId xmlns:a16="http://schemas.microsoft.com/office/drawing/2014/main" id="{5CCB8568-3811-6D41-820F-C69E7A66624E}"/>
              </a:ext>
            </a:extLst>
          </p:cNvPr>
          <p:cNvSpPr txBox="1"/>
          <p:nvPr/>
        </p:nvSpPr>
        <p:spPr>
          <a:xfrm>
            <a:off x="2144154" y="1208564"/>
            <a:ext cx="242245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lumMod val="75000"/>
                  </a:srgbClr>
                </a:solidFill>
                <a:effectLst/>
                <a:uLnTx/>
                <a:uFillTx/>
                <a:latin typeface="Arial" panose="020B0604020202020204"/>
                <a:ea typeface="+mn-ea"/>
                <a:cs typeface="+mn-cs"/>
              </a:rPr>
              <a:t>Rank computation</a:t>
            </a:r>
          </a:p>
        </p:txBody>
      </p:sp>
      <p:sp>
        <p:nvSpPr>
          <p:cNvPr id="14" name="Rectangle 13">
            <a:extLst>
              <a:ext uri="{FF2B5EF4-FFF2-40B4-BE49-F238E27FC236}">
                <a16:creationId xmlns:a16="http://schemas.microsoft.com/office/drawing/2014/main" id="{9359478E-BA2A-EF4C-A9BF-32A5AF432B69}"/>
              </a:ext>
            </a:extLst>
          </p:cNvPr>
          <p:cNvSpPr/>
          <p:nvPr/>
        </p:nvSpPr>
        <p:spPr>
          <a:xfrm>
            <a:off x="6973378" y="1220238"/>
            <a:ext cx="3208150" cy="150455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1FB5902B-FCE0-8C4C-9740-22890833E6E7}"/>
              </a:ext>
            </a:extLst>
          </p:cNvPr>
          <p:cNvCxnSpPr>
            <a:cxnSpLocks/>
          </p:cNvCxnSpPr>
          <p:nvPr/>
        </p:nvCxnSpPr>
        <p:spPr>
          <a:xfrm>
            <a:off x="7934167" y="1941380"/>
            <a:ext cx="1874519"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371DD7-0D86-1A42-8C07-67A63B920629}"/>
              </a:ext>
            </a:extLst>
          </p:cNvPr>
          <p:cNvCxnSpPr>
            <a:cxnSpLocks/>
          </p:cNvCxnSpPr>
          <p:nvPr/>
        </p:nvCxnSpPr>
        <p:spPr>
          <a:xfrm>
            <a:off x="7934167" y="2624176"/>
            <a:ext cx="1874519"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8774C9-1E96-BB46-BFE2-825B06209D90}"/>
              </a:ext>
            </a:extLst>
          </p:cNvPr>
          <p:cNvCxnSpPr>
            <a:cxnSpLocks/>
          </p:cNvCxnSpPr>
          <p:nvPr/>
        </p:nvCxnSpPr>
        <p:spPr>
          <a:xfrm flipV="1">
            <a:off x="9805255" y="1937489"/>
            <a:ext cx="0" cy="6858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5083E27-FAF0-A649-8361-B64221F67083}"/>
              </a:ext>
            </a:extLst>
          </p:cNvPr>
          <p:cNvSpPr/>
          <p:nvPr/>
        </p:nvSpPr>
        <p:spPr>
          <a:xfrm>
            <a:off x="9376412" y="2050034"/>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a:t>
            </a:r>
          </a:p>
        </p:txBody>
      </p:sp>
      <p:sp>
        <p:nvSpPr>
          <p:cNvPr id="19" name="Rectangle 18">
            <a:extLst>
              <a:ext uri="{FF2B5EF4-FFF2-40B4-BE49-F238E27FC236}">
                <a16:creationId xmlns:a16="http://schemas.microsoft.com/office/drawing/2014/main" id="{834200A3-C64B-2249-86AF-3D49EBF6D056}"/>
              </a:ext>
            </a:extLst>
          </p:cNvPr>
          <p:cNvSpPr/>
          <p:nvPr/>
        </p:nvSpPr>
        <p:spPr>
          <a:xfrm>
            <a:off x="8971847" y="2050034"/>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a:t>
            </a:r>
          </a:p>
        </p:txBody>
      </p:sp>
      <p:sp>
        <p:nvSpPr>
          <p:cNvPr id="20" name="Rectangle 19">
            <a:extLst>
              <a:ext uri="{FF2B5EF4-FFF2-40B4-BE49-F238E27FC236}">
                <a16:creationId xmlns:a16="http://schemas.microsoft.com/office/drawing/2014/main" id="{F0637C18-A390-5F41-8404-8DBC48DCA5ED}"/>
              </a:ext>
            </a:extLst>
          </p:cNvPr>
          <p:cNvSpPr/>
          <p:nvPr/>
        </p:nvSpPr>
        <p:spPr>
          <a:xfrm>
            <a:off x="8567282" y="2050034"/>
            <a:ext cx="338328" cy="45720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6</a:t>
            </a:r>
          </a:p>
        </p:txBody>
      </p:sp>
      <p:sp>
        <p:nvSpPr>
          <p:cNvPr id="21" name="Rectangle 20">
            <a:extLst>
              <a:ext uri="{FF2B5EF4-FFF2-40B4-BE49-F238E27FC236}">
                <a16:creationId xmlns:a16="http://schemas.microsoft.com/office/drawing/2014/main" id="{EEB3FF34-BA3C-BB44-A0A8-5432261E441C}"/>
              </a:ext>
            </a:extLst>
          </p:cNvPr>
          <p:cNvSpPr/>
          <p:nvPr/>
        </p:nvSpPr>
        <p:spPr>
          <a:xfrm>
            <a:off x="8162717" y="2050034"/>
            <a:ext cx="338328" cy="457200"/>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9</a:t>
            </a:r>
          </a:p>
        </p:txBody>
      </p:sp>
      <p:sp>
        <p:nvSpPr>
          <p:cNvPr id="22" name="TextBox 21">
            <a:extLst>
              <a:ext uri="{FF2B5EF4-FFF2-40B4-BE49-F238E27FC236}">
                <a16:creationId xmlns:a16="http://schemas.microsoft.com/office/drawing/2014/main" id="{1FF099C8-0B23-CF44-9F50-13BDC6D213DA}"/>
              </a:ext>
            </a:extLst>
          </p:cNvPr>
          <p:cNvSpPr txBox="1"/>
          <p:nvPr/>
        </p:nvSpPr>
        <p:spPr>
          <a:xfrm>
            <a:off x="7544958" y="1220238"/>
            <a:ext cx="20649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lumMod val="75000"/>
                  </a:srgbClr>
                </a:solidFill>
                <a:effectLst/>
                <a:uLnTx/>
                <a:uFillTx/>
                <a:latin typeface="Arial" panose="020B0604020202020204"/>
                <a:ea typeface="+mn-ea"/>
                <a:cs typeface="+mn-cs"/>
              </a:rPr>
              <a:t>PIFO scheduler</a:t>
            </a:r>
          </a:p>
        </p:txBody>
      </p:sp>
      <p:cxnSp>
        <p:nvCxnSpPr>
          <p:cNvPr id="23" name="Straight Arrow Connector 22">
            <a:extLst>
              <a:ext uri="{FF2B5EF4-FFF2-40B4-BE49-F238E27FC236}">
                <a16:creationId xmlns:a16="http://schemas.microsoft.com/office/drawing/2014/main" id="{F3E3AF4D-88CE-9A43-AB3A-F2C91811660A}"/>
              </a:ext>
            </a:extLst>
          </p:cNvPr>
          <p:cNvCxnSpPr>
            <a:cxnSpLocks/>
          </p:cNvCxnSpPr>
          <p:nvPr/>
        </p:nvCxnSpPr>
        <p:spPr>
          <a:xfrm>
            <a:off x="7401264" y="1864284"/>
            <a:ext cx="1325880" cy="0"/>
          </a:xfrm>
          <a:prstGeom prst="straightConnector1">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FCEF35-432F-9546-811A-14C2A58E957C}"/>
              </a:ext>
            </a:extLst>
          </p:cNvPr>
          <p:cNvCxnSpPr>
            <a:cxnSpLocks/>
          </p:cNvCxnSpPr>
          <p:nvPr/>
        </p:nvCxnSpPr>
        <p:spPr>
          <a:xfrm>
            <a:off x="9793727" y="2278634"/>
            <a:ext cx="26467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77B3A2-8FC6-AA47-8119-79714543DD39}"/>
              </a:ext>
            </a:extLst>
          </p:cNvPr>
          <p:cNvCxnSpPr>
            <a:cxnSpLocks/>
          </p:cNvCxnSpPr>
          <p:nvPr/>
        </p:nvCxnSpPr>
        <p:spPr>
          <a:xfrm rot="5400000">
            <a:off x="8623172" y="1956186"/>
            <a:ext cx="182880" cy="0"/>
          </a:xfrm>
          <a:prstGeom prst="straightConnector1">
            <a:avLst/>
          </a:prstGeom>
          <a:ln w="1905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7CAA2F-19CE-7C4D-A8A0-4C7F0E6591FF}"/>
              </a:ext>
            </a:extLst>
          </p:cNvPr>
          <p:cNvSpPr txBox="1"/>
          <p:nvPr/>
        </p:nvSpPr>
        <p:spPr>
          <a:xfrm>
            <a:off x="6925821" y="1504816"/>
            <a:ext cx="11214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D7D31"/>
                </a:solidFill>
                <a:effectLst/>
                <a:uLnTx/>
                <a:uFillTx/>
                <a:latin typeface="Arial Rounded MT Bold" panose="020F0704030504030204" pitchFamily="34" charset="77"/>
                <a:ea typeface="+mn-ea"/>
                <a:cs typeface="+mn-cs"/>
              </a:rPr>
              <a:t>pkt.rank</a:t>
            </a:r>
            <a:endParaRPr kumimoji="0" lang="en-US" sz="1800" b="0" i="0" u="none" strike="noStrike" kern="1200" cap="none" spc="0" normalizeH="0" baseline="0" noProof="0" dirty="0">
              <a:ln>
                <a:noFill/>
              </a:ln>
              <a:solidFill>
                <a:srgbClr val="ED7D31"/>
              </a:solidFill>
              <a:effectLst/>
              <a:uLnTx/>
              <a:uFillTx/>
              <a:latin typeface="Arial Rounded MT Bold" panose="020F0704030504030204" pitchFamily="34" charset="77"/>
              <a:ea typeface="+mn-ea"/>
              <a:cs typeface="+mn-cs"/>
            </a:endParaRPr>
          </a:p>
        </p:txBody>
      </p:sp>
      <p:sp>
        <p:nvSpPr>
          <p:cNvPr id="28" name="Right Arrow 27">
            <a:extLst>
              <a:ext uri="{FF2B5EF4-FFF2-40B4-BE49-F238E27FC236}">
                <a16:creationId xmlns:a16="http://schemas.microsoft.com/office/drawing/2014/main" id="{2EB235C0-A4A8-AE47-9A03-2E2FC7CBDDE2}"/>
              </a:ext>
            </a:extLst>
          </p:cNvPr>
          <p:cNvSpPr/>
          <p:nvPr/>
        </p:nvSpPr>
        <p:spPr>
          <a:xfrm>
            <a:off x="5747611" y="1678492"/>
            <a:ext cx="557939" cy="600142"/>
          </a:xfrm>
          <a:prstGeom prst="rightArrow">
            <a:avLst>
              <a:gd name="adj1" fmla="val 60330"/>
              <a:gd name="adj2" fmla="val 555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802575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PIFO in practice</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5" name="Title 41">
            <a:extLst>
              <a:ext uri="{FF2B5EF4-FFF2-40B4-BE49-F238E27FC236}">
                <a16:creationId xmlns:a16="http://schemas.microsoft.com/office/drawing/2014/main" id="{AD2C3945-014F-934D-8EC1-79F2ADF6D4FF}"/>
              </a:ext>
            </a:extLst>
          </p:cNvPr>
          <p:cNvSpPr txBox="1">
            <a:spLocks/>
          </p:cNvSpPr>
          <p:nvPr/>
        </p:nvSpPr>
        <p:spPr>
          <a:xfrm>
            <a:off x="258181" y="1328243"/>
            <a:ext cx="11675638" cy="8304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However, it is challenging to implement PIFO scheduler in practice, especially for switch ASICs </a:t>
            </a:r>
          </a:p>
        </p:txBody>
      </p:sp>
      <p:sp>
        <p:nvSpPr>
          <p:cNvPr id="6" name="Title 41">
            <a:extLst>
              <a:ext uri="{FF2B5EF4-FFF2-40B4-BE49-F238E27FC236}">
                <a16:creationId xmlns:a16="http://schemas.microsoft.com/office/drawing/2014/main" id="{EC76B256-3D28-E648-9F13-C837A70F4E69}"/>
              </a:ext>
            </a:extLst>
          </p:cNvPr>
          <p:cNvSpPr txBox="1">
            <a:spLocks/>
          </p:cNvSpPr>
          <p:nvPr/>
        </p:nvSpPr>
        <p:spPr>
          <a:xfrm>
            <a:off x="465562" y="2452358"/>
            <a:ext cx="11675638" cy="2323752"/>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2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C00000"/>
                </a:solidFill>
                <a:effectLst/>
                <a:uLnTx/>
                <a:uFillTx/>
                <a:latin typeface="Helvetica Neue" charset="0"/>
                <a:ea typeface="Helvetica Neue" charset="0"/>
                <a:cs typeface="Helvetica Neue" charset="0"/>
              </a:rPr>
              <a:t>Deployability</a:t>
            </a:r>
            <a:r>
              <a:rPr kumimoji="0" lang="en-US" sz="2400" b="1" i="0" u="none" strike="noStrike" kern="1200" cap="none" spc="0" normalizeH="0" baseline="0" noProof="0" dirty="0">
                <a:ln>
                  <a:noFill/>
                </a:ln>
                <a:solidFill>
                  <a:srgbClr val="C00000"/>
                </a:solidFill>
                <a:effectLst/>
                <a:uLnTx/>
                <a:uFillTx/>
                <a:latin typeface="Helvetica Neue" charset="0"/>
                <a:ea typeface="Helvetica Neue" charset="0"/>
                <a:cs typeface="Helvetica Neue" charset="0"/>
              </a:rPr>
              <a:t>: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require new ASIC implementation</a:t>
            </a:r>
          </a:p>
          <a:p>
            <a:pPr marL="342900" marR="0" lvl="0" indent="-342900" algn="l" defTabSz="914377" rtl="0" eaLnBrk="1" fontAlgn="auto" latinLnBrk="0" hangingPunct="1">
              <a:lnSpc>
                <a:spcPct val="2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Helvetica Neue" charset="0"/>
                <a:ea typeface="Helvetica Neue" charset="0"/>
                <a:cs typeface="Helvetica Neue" charset="0"/>
              </a:rPr>
              <a:t>Scalability: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support ~1k flows</a:t>
            </a:r>
          </a:p>
        </p:txBody>
      </p:sp>
    </p:spTree>
    <p:custDataLst>
      <p:tags r:id="rId1"/>
    </p:custDataLst>
    <p:extLst>
      <p:ext uri="{BB962C8B-B14F-4D97-AF65-F5344CB8AC3E}">
        <p14:creationId xmlns:p14="http://schemas.microsoft.com/office/powerpoint/2010/main" val="2428568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Approximation of PIFO: SP-PIFO</a:t>
            </a:r>
            <a:r>
              <a:rPr lang="zh-CN" altLang="en-US" sz="3600" b="1" dirty="0">
                <a:solidFill>
                  <a:schemeClr val="accent1">
                    <a:lumMod val="50000"/>
                  </a:schemeClr>
                </a:solidFill>
              </a:rPr>
              <a:t> </a:t>
            </a:r>
            <a:r>
              <a:rPr lang="en-US" altLang="zh-CN" sz="3600" b="1" dirty="0">
                <a:solidFill>
                  <a:schemeClr val="accent1">
                    <a:lumMod val="50000"/>
                  </a:schemeClr>
                </a:solidFill>
              </a:rPr>
              <a:t>(NSDI’20)</a:t>
            </a:r>
            <a:endParaRPr lang="en-US" sz="3600" b="1" dirty="0">
              <a:solidFill>
                <a:schemeClr val="accent1">
                  <a:lumMod val="50000"/>
                </a:schemeClr>
              </a:solidFill>
            </a:endParaRPr>
          </a:p>
        </p:txBody>
      </p:sp>
      <p:sp>
        <p:nvSpPr>
          <p:cNvPr id="8" name="Title 41">
            <a:extLst>
              <a:ext uri="{FF2B5EF4-FFF2-40B4-BE49-F238E27FC236}">
                <a16:creationId xmlns:a16="http://schemas.microsoft.com/office/drawing/2014/main" id="{0A637868-035F-DF4D-8A0B-9E664A11D696}"/>
              </a:ext>
            </a:extLst>
          </p:cNvPr>
          <p:cNvSpPr txBox="1">
            <a:spLocks/>
          </p:cNvSpPr>
          <p:nvPr/>
        </p:nvSpPr>
        <p:spPr>
          <a:xfrm>
            <a:off x="258181" y="5266657"/>
            <a:ext cx="11675638" cy="14648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5" name="Title 41">
            <a:extLst>
              <a:ext uri="{FF2B5EF4-FFF2-40B4-BE49-F238E27FC236}">
                <a16:creationId xmlns:a16="http://schemas.microsoft.com/office/drawing/2014/main" id="{AD2C3945-014F-934D-8EC1-79F2ADF6D4FF}"/>
              </a:ext>
            </a:extLst>
          </p:cNvPr>
          <p:cNvSpPr txBox="1">
            <a:spLocks/>
          </p:cNvSpPr>
          <p:nvPr/>
        </p:nvSpPr>
        <p:spPr>
          <a:xfrm>
            <a:off x="258181" y="1130155"/>
            <a:ext cx="11675638" cy="687680"/>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SP-PIFO is a </a:t>
            </a:r>
            <a:r>
              <a:rPr kumimoji="0" lang="en-US" sz="2400" b="0" i="0" u="none" strike="noStrike" kern="1200" cap="none" spc="0" normalizeH="0" baseline="0" noProof="0" dirty="0">
                <a:ln>
                  <a:noFill/>
                </a:ln>
                <a:solidFill>
                  <a:srgbClr val="70AD47"/>
                </a:solidFill>
                <a:effectLst/>
                <a:uLnTx/>
                <a:uFillTx/>
                <a:latin typeface="Helvetica Neue" charset="0"/>
                <a:ea typeface="Helvetica Neue" charset="0"/>
                <a:cs typeface="Helvetica Neue" charset="0"/>
              </a:rPr>
              <a:t>deployable</a:t>
            </a:r>
            <a:r>
              <a:rPr lang="zh-CN" altLang="en-US" sz="2400" dirty="0">
                <a:solidFill>
                  <a:srgbClr val="000000"/>
                </a:solidFill>
              </a:rPr>
              <a:t>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and </a:t>
            </a:r>
            <a:r>
              <a:rPr kumimoji="0" lang="en-US" sz="2400" b="0" i="0" u="none" strike="noStrike" kern="1200" cap="none" spc="0" normalizeH="0" baseline="0" noProof="0" dirty="0">
                <a:ln>
                  <a:noFill/>
                </a:ln>
                <a:solidFill>
                  <a:srgbClr val="70AD47"/>
                </a:solidFill>
                <a:effectLst/>
                <a:uLnTx/>
                <a:uFillTx/>
                <a:latin typeface="Helvetica Neue" charset="0"/>
                <a:ea typeface="Helvetica Neue" charset="0"/>
                <a:cs typeface="Helvetica Neue" charset="0"/>
              </a:rPr>
              <a:t>scalable</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PIFO approximation</a:t>
            </a:r>
          </a:p>
        </p:txBody>
      </p:sp>
      <p:grpSp>
        <p:nvGrpSpPr>
          <p:cNvPr id="3" name="Group 2">
            <a:extLst>
              <a:ext uri="{FF2B5EF4-FFF2-40B4-BE49-F238E27FC236}">
                <a16:creationId xmlns:a16="http://schemas.microsoft.com/office/drawing/2014/main" id="{CB58382D-16A3-9441-882E-827496620C16}"/>
              </a:ext>
            </a:extLst>
          </p:cNvPr>
          <p:cNvGrpSpPr/>
          <p:nvPr/>
        </p:nvGrpSpPr>
        <p:grpSpPr>
          <a:xfrm>
            <a:off x="480450" y="2505179"/>
            <a:ext cx="11711550" cy="3358080"/>
            <a:chOff x="480450" y="1816977"/>
            <a:chExt cx="11711550" cy="3358080"/>
          </a:xfrm>
        </p:grpSpPr>
        <p:pic>
          <p:nvPicPr>
            <p:cNvPr id="2" name="Picture 1">
              <a:extLst>
                <a:ext uri="{FF2B5EF4-FFF2-40B4-BE49-F238E27FC236}">
                  <a16:creationId xmlns:a16="http://schemas.microsoft.com/office/drawing/2014/main" id="{55131AA2-9864-5248-852D-CAB57D8842A5}"/>
                </a:ext>
              </a:extLst>
            </p:cNvPr>
            <p:cNvPicPr>
              <a:picLocks noChangeAspect="1"/>
            </p:cNvPicPr>
            <p:nvPr/>
          </p:nvPicPr>
          <p:blipFill>
            <a:blip r:embed="rId4"/>
            <a:stretch>
              <a:fillRect/>
            </a:stretch>
          </p:blipFill>
          <p:spPr>
            <a:xfrm>
              <a:off x="480450" y="1816977"/>
              <a:ext cx="10492353" cy="3130201"/>
            </a:xfrm>
            <a:prstGeom prst="rect">
              <a:avLst/>
            </a:prstGeom>
          </p:spPr>
        </p:pic>
        <p:sp>
          <p:nvSpPr>
            <p:cNvPr id="9" name="Title 41">
              <a:extLst>
                <a:ext uri="{FF2B5EF4-FFF2-40B4-BE49-F238E27FC236}">
                  <a16:creationId xmlns:a16="http://schemas.microsoft.com/office/drawing/2014/main" id="{C4081C62-CEBD-1142-9148-C030AC5E4F54}"/>
                </a:ext>
              </a:extLst>
            </p:cNvPr>
            <p:cNvSpPr txBox="1">
              <a:spLocks/>
            </p:cNvSpPr>
            <p:nvPr/>
          </p:nvSpPr>
          <p:spPr>
            <a:xfrm>
              <a:off x="516362" y="4487377"/>
              <a:ext cx="11675638" cy="687680"/>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15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rPr>
                <a:t>* This figure </a:t>
              </a:r>
              <a:r>
                <a:rPr kumimoji="0" lang="en-US" altLang="zh-CN" sz="15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rPr>
                <a:t>is</a:t>
              </a:r>
              <a:r>
                <a:rPr kumimoji="0" lang="en-US" sz="15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rPr>
                <a:t> from the SP-PIFO talk </a:t>
              </a:r>
              <a:r>
                <a:rPr kumimoji="0" lang="en-US" altLang="zh-CN" sz="15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rPr>
                <a:t>in</a:t>
              </a:r>
              <a:r>
                <a:rPr kumimoji="0" lang="en-US" sz="15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rPr>
                <a:t> NSDI 2020.</a:t>
              </a:r>
            </a:p>
          </p:txBody>
        </p:sp>
      </p:grpSp>
      <p:sp>
        <p:nvSpPr>
          <p:cNvPr id="11" name="Title 41">
            <a:extLst>
              <a:ext uri="{FF2B5EF4-FFF2-40B4-BE49-F238E27FC236}">
                <a16:creationId xmlns:a16="http://schemas.microsoft.com/office/drawing/2014/main" id="{AC4BE8DD-1120-AF44-9A3E-1C963F75EEBD}"/>
              </a:ext>
            </a:extLst>
          </p:cNvPr>
          <p:cNvSpPr txBox="1">
            <a:spLocks/>
          </p:cNvSpPr>
          <p:nvPr/>
        </p:nvSpPr>
        <p:spPr>
          <a:xfrm>
            <a:off x="258180" y="1817438"/>
            <a:ext cx="11883019" cy="687680"/>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Map the ranks into a </a:t>
            </a:r>
            <a:r>
              <a:rPr kumimoji="0" lang="en-US" sz="2400" i="0" u="none" strike="noStrike" kern="1200" cap="none" spc="0" normalizeH="0" baseline="0" noProof="0" dirty="0">
                <a:ln>
                  <a:noFill/>
                </a:ln>
                <a:solidFill>
                  <a:srgbClr val="70AD47"/>
                </a:solidFill>
                <a:effectLst/>
                <a:uLnTx/>
                <a:uFillTx/>
                <a:latin typeface="Helvetica Neue" charset="0"/>
                <a:ea typeface="Helvetica Neue" charset="0"/>
                <a:cs typeface="Helvetica Neue" charset="0"/>
              </a:rPr>
              <a:t>set of priorities </a:t>
            </a:r>
            <a:r>
              <a:rPr kumimoji="0" lang="en-US" sz="240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and </a:t>
            </a:r>
            <a:r>
              <a:rPr kumimoji="0" lang="en-US" sz="2400" i="0" u="none" strike="noStrike" kern="1200" cap="none" spc="0" normalizeH="0" baseline="0" noProof="0" dirty="0">
                <a:ln>
                  <a:noFill/>
                </a:ln>
                <a:solidFill>
                  <a:srgbClr val="70AD47"/>
                </a:solidFill>
                <a:effectLst/>
                <a:uLnTx/>
                <a:uFillTx/>
                <a:latin typeface="Helvetica Neue" charset="0"/>
                <a:ea typeface="Helvetica Neue" charset="0"/>
                <a:cs typeface="Helvetica Neue" charset="0"/>
              </a:rPr>
              <a:t>schedule the strict-priority queues</a:t>
            </a:r>
          </a:p>
        </p:txBody>
      </p:sp>
      <p:sp>
        <p:nvSpPr>
          <p:cNvPr id="6" name="TextBox 5">
            <a:extLst>
              <a:ext uri="{FF2B5EF4-FFF2-40B4-BE49-F238E27FC236}">
                <a16:creationId xmlns:a16="http://schemas.microsoft.com/office/drawing/2014/main" id="{7B668DFE-4FE7-C04D-A1D1-3AB7B096E078}"/>
              </a:ext>
            </a:extLst>
          </p:cNvPr>
          <p:cNvSpPr txBox="1"/>
          <p:nvPr/>
        </p:nvSpPr>
        <p:spPr>
          <a:xfrm>
            <a:off x="5682078" y="5769671"/>
            <a:ext cx="5756704" cy="461665"/>
          </a:xfrm>
          <a:prstGeom prst="rect">
            <a:avLst/>
          </a:prstGeom>
          <a:noFill/>
        </p:spPr>
        <p:txBody>
          <a:bodyPr wrap="none" rtlCol="0">
            <a:spAutoFit/>
          </a:bodyPr>
          <a:lstStyle/>
          <a:p>
            <a:r>
              <a:rPr lang="en-US" altLang="zh-CN" sz="2400" b="1" dirty="0">
                <a:solidFill>
                  <a:srgbClr val="FF0000"/>
                </a:solidFill>
              </a:rPr>
              <a:t>Require</a:t>
            </a:r>
            <a:r>
              <a:rPr lang="zh-CN" altLang="en-US" sz="2400" b="1" dirty="0">
                <a:solidFill>
                  <a:srgbClr val="FF0000"/>
                </a:solidFill>
              </a:rPr>
              <a:t> </a:t>
            </a:r>
            <a:r>
              <a:rPr lang="en-US" altLang="zh-CN" sz="2400" b="1" dirty="0">
                <a:solidFill>
                  <a:srgbClr val="FF0000"/>
                </a:solidFill>
              </a:rPr>
              <a:t>multiple</a:t>
            </a:r>
            <a:r>
              <a:rPr lang="zh-CN" altLang="en-US" sz="2400" b="1" dirty="0">
                <a:solidFill>
                  <a:srgbClr val="FF0000"/>
                </a:solidFill>
              </a:rPr>
              <a:t> </a:t>
            </a:r>
            <a:r>
              <a:rPr lang="en-US" altLang="zh-CN" sz="2400" b="1" dirty="0">
                <a:solidFill>
                  <a:srgbClr val="FF0000"/>
                </a:solidFill>
              </a:rPr>
              <a:t>strict-priority</a:t>
            </a:r>
            <a:r>
              <a:rPr lang="zh-CN" altLang="en-US" sz="2400" b="1" dirty="0">
                <a:solidFill>
                  <a:srgbClr val="FF0000"/>
                </a:solidFill>
              </a:rPr>
              <a:t> </a:t>
            </a:r>
            <a:r>
              <a:rPr lang="en-US" altLang="zh-CN" sz="2400" b="1" dirty="0">
                <a:solidFill>
                  <a:srgbClr val="FF0000"/>
                </a:solidFill>
              </a:rPr>
              <a:t>queues</a:t>
            </a:r>
            <a:endParaRPr lang="en-US" sz="2400" b="1" dirty="0">
              <a:solidFill>
                <a:srgbClr val="FF0000"/>
              </a:solidFill>
            </a:endParaRPr>
          </a:p>
        </p:txBody>
      </p:sp>
    </p:spTree>
    <p:custDataLst>
      <p:tags r:id="rId1"/>
    </p:custDataLst>
    <p:extLst>
      <p:ext uri="{BB962C8B-B14F-4D97-AF65-F5344CB8AC3E}">
        <p14:creationId xmlns:p14="http://schemas.microsoft.com/office/powerpoint/2010/main" val="3869466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Programmable Packet Scheduling</a:t>
            </a:r>
            <a:endParaRPr lang="en-US" sz="3600" b="1" dirty="0">
              <a:solidFill>
                <a:schemeClr val="accent1">
                  <a:lumMod val="50000"/>
                </a:schemeClr>
              </a:solidFill>
            </a:endParaRPr>
          </a:p>
        </p:txBody>
      </p:sp>
      <p:sp>
        <p:nvSpPr>
          <p:cNvPr id="9" name="Title 41">
            <a:extLst>
              <a:ext uri="{FF2B5EF4-FFF2-40B4-BE49-F238E27FC236}">
                <a16:creationId xmlns:a16="http://schemas.microsoft.com/office/drawing/2014/main" id="{5AC18D0F-2745-0444-AD0D-20F9CFAE8472}"/>
              </a:ext>
            </a:extLst>
          </p:cNvPr>
          <p:cNvSpPr txBox="1">
            <a:spLocks/>
          </p:cNvSpPr>
          <p:nvPr/>
        </p:nvSpPr>
        <p:spPr>
          <a:xfrm>
            <a:off x="258181" y="2178780"/>
            <a:ext cx="11675638" cy="250043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What</a:t>
            </a:r>
            <a:r>
              <a:rPr kumimoji="0" lang="zh-CN" altLang="en-US"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a:t>
            </a:r>
            <a:r>
              <a:rPr kumimoji="0" lang="en-US" altLang="zh-CN"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is</a:t>
            </a:r>
            <a:r>
              <a:rPr kumimoji="0" lang="zh-CN" altLang="en-US"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a:t>
            </a:r>
            <a:r>
              <a:rPr kumimoji="0" lang="en-US" altLang="zh-CN" sz="2800" b="1" i="0" u="none" strike="noStrike" kern="1200" cap="none" spc="0" normalizeH="0" baseline="0" noProof="0" dirty="0" err="1">
                <a:ln>
                  <a:noFill/>
                </a:ln>
                <a:solidFill>
                  <a:schemeClr val="accent1"/>
                </a:solidFill>
                <a:effectLst/>
                <a:uLnTx/>
                <a:uFillTx/>
                <a:latin typeface="Helvetica Neue" charset="0"/>
                <a:ea typeface="Helvetica Neue" charset="0"/>
                <a:cs typeface="Helvetica Neue" charset="0"/>
              </a:rPr>
              <a:t>th</a:t>
            </a:r>
            <a:r>
              <a:rPr lang="en-US" altLang="zh-CN" sz="2800" b="1" dirty="0">
                <a:solidFill>
                  <a:schemeClr val="accent1"/>
                </a:solidFill>
              </a:rPr>
              <a:t>e</a:t>
            </a:r>
            <a:r>
              <a:rPr lang="zh-CN" altLang="en-US" sz="2800" b="1" dirty="0">
                <a:solidFill>
                  <a:schemeClr val="accent1"/>
                </a:solidFill>
              </a:rPr>
              <a:t> </a:t>
            </a:r>
            <a:r>
              <a:rPr lang="en-US" altLang="zh-CN" sz="2800" b="1" dirty="0">
                <a:solidFill>
                  <a:schemeClr val="accent1"/>
                </a:solidFill>
              </a:rPr>
              <a:t>minimal</a:t>
            </a:r>
            <a:r>
              <a:rPr lang="zh-CN" altLang="en-US" sz="2800" b="1" dirty="0">
                <a:solidFill>
                  <a:schemeClr val="accent1"/>
                </a:solidFill>
              </a:rPr>
              <a:t> </a:t>
            </a:r>
            <a:r>
              <a:rPr lang="en-US" altLang="zh-CN" sz="2800" b="1" dirty="0">
                <a:solidFill>
                  <a:schemeClr val="accent1"/>
                </a:solidFill>
              </a:rPr>
              <a:t>number</a:t>
            </a:r>
            <a:r>
              <a:rPr lang="zh-CN" altLang="en-US" sz="2800" b="1" dirty="0">
                <a:solidFill>
                  <a:schemeClr val="accent1"/>
                </a:solidFill>
              </a:rPr>
              <a:t> </a:t>
            </a:r>
            <a:r>
              <a:rPr lang="en-US" altLang="zh-CN" sz="2800" b="1" dirty="0">
                <a:solidFill>
                  <a:schemeClr val="accent1"/>
                </a:solidFill>
              </a:rPr>
              <a:t>of</a:t>
            </a:r>
            <a:r>
              <a:rPr lang="zh-CN" altLang="en-US" sz="2800" b="1" dirty="0">
                <a:solidFill>
                  <a:schemeClr val="accent1"/>
                </a:solidFill>
              </a:rPr>
              <a:t> </a:t>
            </a:r>
            <a:r>
              <a:rPr kumimoji="0" lang="en-US" sz="2800" b="1" i="0" u="none" strike="noStrike" kern="1200" cap="none" spc="0" normalizeH="0" baseline="0" noProof="0" dirty="0">
                <a:ln>
                  <a:noFill/>
                </a:ln>
                <a:solidFill>
                  <a:schemeClr val="accent1"/>
                </a:solidFill>
                <a:effectLst/>
                <a:uLnTx/>
                <a:uFillTx/>
                <a:latin typeface="Helvetica Neue" charset="0"/>
                <a:ea typeface="Helvetica Neue" charset="0"/>
                <a:cs typeface="Helvetica Neue" charset="0"/>
              </a:rPr>
              <a:t>queues</a:t>
            </a:r>
          </a:p>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to achieve programmable packet scheduling?</a:t>
            </a:r>
          </a:p>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(on existing hardware)</a:t>
            </a:r>
          </a:p>
        </p:txBody>
      </p:sp>
    </p:spTree>
    <p:custDataLst>
      <p:tags r:id="rId1"/>
    </p:custDataLst>
    <p:extLst>
      <p:ext uri="{BB962C8B-B14F-4D97-AF65-F5344CB8AC3E}">
        <p14:creationId xmlns:p14="http://schemas.microsoft.com/office/powerpoint/2010/main" val="2394081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02AA2DB-584D-4C5B-B6F1-F24FEBBC2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182" y="4529125"/>
            <a:ext cx="592015" cy="592015"/>
          </a:xfrm>
          <a:prstGeom prst="rect">
            <a:avLst/>
          </a:prstGeom>
        </p:spPr>
      </p:pic>
      <p:pic>
        <p:nvPicPr>
          <p:cNvPr id="33" name="Graphic 32">
            <a:extLst>
              <a:ext uri="{FF2B5EF4-FFF2-40B4-BE49-F238E27FC236}">
                <a16:creationId xmlns:a16="http://schemas.microsoft.com/office/drawing/2014/main" id="{0BEF61A1-F860-4B28-8AA6-0F27634E7E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1494" y="4376725"/>
            <a:ext cx="592015" cy="592015"/>
          </a:xfrm>
          <a:prstGeom prst="rect">
            <a:avLst/>
          </a:prstGeom>
        </p:spPr>
      </p:pic>
      <p:pic>
        <p:nvPicPr>
          <p:cNvPr id="15" name="Picture 14" descr="Icon&#10;&#10;Description automatically generated">
            <a:extLst>
              <a:ext uri="{FF2B5EF4-FFF2-40B4-BE49-F238E27FC236}">
                <a16:creationId xmlns:a16="http://schemas.microsoft.com/office/drawing/2014/main" id="{42D64900-C020-4558-8ECC-4DF0533E4BB2}"/>
              </a:ext>
            </a:extLst>
          </p:cNvPr>
          <p:cNvPicPr>
            <a:picLocks noChangeAspect="1"/>
          </p:cNvPicPr>
          <p:nvPr/>
        </p:nvPicPr>
        <p:blipFill>
          <a:blip r:embed="rId6"/>
          <a:stretch>
            <a:fillRect/>
          </a:stretch>
        </p:blipFill>
        <p:spPr>
          <a:xfrm>
            <a:off x="10860638" y="1921408"/>
            <a:ext cx="665015" cy="650479"/>
          </a:xfrm>
          <a:prstGeom prst="rect">
            <a:avLst/>
          </a:prstGeom>
        </p:spPr>
      </p:pic>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Programmable Packet Scheduling</a:t>
            </a:r>
            <a:endParaRPr lang="en-US" sz="3600" b="1" dirty="0">
              <a:solidFill>
                <a:schemeClr val="accent1">
                  <a:lumMod val="50000"/>
                </a:schemeClr>
              </a:solidFill>
            </a:endParaRPr>
          </a:p>
        </p:txBody>
      </p:sp>
      <p:sp>
        <p:nvSpPr>
          <p:cNvPr id="12" name="Title 41">
            <a:extLst>
              <a:ext uri="{FF2B5EF4-FFF2-40B4-BE49-F238E27FC236}">
                <a16:creationId xmlns:a16="http://schemas.microsoft.com/office/drawing/2014/main" id="{B7473D44-ADED-1C48-8410-183F5709400F}"/>
              </a:ext>
            </a:extLst>
          </p:cNvPr>
          <p:cNvSpPr txBox="1">
            <a:spLocks/>
          </p:cNvSpPr>
          <p:nvPr/>
        </p:nvSpPr>
        <p:spPr>
          <a:xfrm>
            <a:off x="630140" y="791469"/>
            <a:ext cx="5259216" cy="1667442"/>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What does packet scheduling do?</a:t>
            </a:r>
          </a:p>
        </p:txBody>
      </p:sp>
      <p:sp>
        <p:nvSpPr>
          <p:cNvPr id="9" name="Title 41">
            <a:extLst>
              <a:ext uri="{FF2B5EF4-FFF2-40B4-BE49-F238E27FC236}">
                <a16:creationId xmlns:a16="http://schemas.microsoft.com/office/drawing/2014/main" id="{5AC18D0F-2745-0444-AD0D-20F9CFAE8472}"/>
              </a:ext>
            </a:extLst>
          </p:cNvPr>
          <p:cNvSpPr txBox="1">
            <a:spLocks/>
          </p:cNvSpPr>
          <p:nvPr/>
        </p:nvSpPr>
        <p:spPr>
          <a:xfrm>
            <a:off x="258181" y="2916359"/>
            <a:ext cx="11675638" cy="1349371"/>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342900" marR="0" lvl="0" indent="-34290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There are two trends in DCN: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shallow buffer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in the switches and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fast-converging</a:t>
            </a:r>
            <a:r>
              <a:rPr kumimoji="0" lang="en-US" sz="2400" b="0"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congestion control (e.g., HULL, Timely, Swift)</a:t>
            </a:r>
          </a:p>
        </p:txBody>
      </p:sp>
      <p:sp>
        <p:nvSpPr>
          <p:cNvPr id="2" name="Left Brace 1">
            <a:extLst>
              <a:ext uri="{FF2B5EF4-FFF2-40B4-BE49-F238E27FC236}">
                <a16:creationId xmlns:a16="http://schemas.microsoft.com/office/drawing/2014/main" id="{759D1365-D5A6-A44A-BE42-378E23A91018}"/>
              </a:ext>
            </a:extLst>
          </p:cNvPr>
          <p:cNvSpPr/>
          <p:nvPr/>
        </p:nvSpPr>
        <p:spPr>
          <a:xfrm>
            <a:off x="5705325" y="1071243"/>
            <a:ext cx="542441" cy="125658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6EC72F9-B14D-0A42-AA0D-145E15C26539}"/>
              </a:ext>
            </a:extLst>
          </p:cNvPr>
          <p:cNvSpPr txBox="1"/>
          <p:nvPr/>
        </p:nvSpPr>
        <p:spPr>
          <a:xfrm>
            <a:off x="6318522" y="885157"/>
            <a:ext cx="27350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Maintain the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order</a:t>
            </a:r>
          </a:p>
        </p:txBody>
      </p:sp>
      <p:sp>
        <p:nvSpPr>
          <p:cNvPr id="11" name="TextBox 10">
            <a:extLst>
              <a:ext uri="{FF2B5EF4-FFF2-40B4-BE49-F238E27FC236}">
                <a16:creationId xmlns:a16="http://schemas.microsoft.com/office/drawing/2014/main" id="{B0021548-3916-B643-93A0-BACA11DECCA7}"/>
              </a:ext>
            </a:extLst>
          </p:cNvPr>
          <p:cNvSpPr txBox="1"/>
          <p:nvPr/>
        </p:nvSpPr>
        <p:spPr>
          <a:xfrm>
            <a:off x="6318522" y="2040294"/>
            <a:ext cx="44598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Drop </a:t>
            </a: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n-ea"/>
                <a:cs typeface="+mn-cs"/>
              </a:rPr>
              <a:t>the</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“right” set </a:t>
            </a: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of packets</a:t>
            </a:r>
            <a:endPar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4E93107F-845E-4FC2-B2AF-8C4820420EF1}"/>
              </a:ext>
            </a:extLst>
          </p:cNvPr>
          <p:cNvSpPr/>
          <p:nvPr/>
        </p:nvSpPr>
        <p:spPr>
          <a:xfrm>
            <a:off x="6318522" y="2040294"/>
            <a:ext cx="4459875" cy="492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85FF922-5139-4321-B1B2-C2EC315203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17708" y="5525893"/>
            <a:ext cx="755051" cy="755051"/>
          </a:xfrm>
          <a:prstGeom prst="rect">
            <a:avLst/>
          </a:prstGeom>
        </p:spPr>
      </p:pic>
      <p:pic>
        <p:nvPicPr>
          <p:cNvPr id="26" name="Graphic 25">
            <a:extLst>
              <a:ext uri="{FF2B5EF4-FFF2-40B4-BE49-F238E27FC236}">
                <a16:creationId xmlns:a16="http://schemas.microsoft.com/office/drawing/2014/main" id="{207AAA1E-A63E-46F1-AFF3-68BF2C0835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9748" y="5282106"/>
            <a:ext cx="755051" cy="755051"/>
          </a:xfrm>
          <a:prstGeom prst="rect">
            <a:avLst/>
          </a:prstGeom>
        </p:spPr>
      </p:pic>
      <p:pic>
        <p:nvPicPr>
          <p:cNvPr id="32" name="Graphic 31">
            <a:extLst>
              <a:ext uri="{FF2B5EF4-FFF2-40B4-BE49-F238E27FC236}">
                <a16:creationId xmlns:a16="http://schemas.microsoft.com/office/drawing/2014/main" id="{7E4075CA-4E60-44C2-89E2-6D04F4870A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6503" y="4520333"/>
            <a:ext cx="592015" cy="592015"/>
          </a:xfrm>
          <a:prstGeom prst="rect">
            <a:avLst/>
          </a:prstGeom>
        </p:spPr>
      </p:pic>
      <p:sp>
        <p:nvSpPr>
          <p:cNvPr id="35" name="Rectangle 34">
            <a:extLst>
              <a:ext uri="{FF2B5EF4-FFF2-40B4-BE49-F238E27FC236}">
                <a16:creationId xmlns:a16="http://schemas.microsoft.com/office/drawing/2014/main" id="{EE5DCAE5-B233-4F34-BC91-C1CB1B82BA3A}"/>
              </a:ext>
            </a:extLst>
          </p:cNvPr>
          <p:cNvSpPr/>
          <p:nvPr/>
        </p:nvSpPr>
        <p:spPr>
          <a:xfrm>
            <a:off x="4120444" y="4672732"/>
            <a:ext cx="2686756" cy="1815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57E5D39-F61C-4B0D-8025-21E7B7BF0524}"/>
              </a:ext>
            </a:extLst>
          </p:cNvPr>
          <p:cNvSpPr/>
          <p:nvPr/>
        </p:nvSpPr>
        <p:spPr>
          <a:xfrm>
            <a:off x="4120444" y="5616556"/>
            <a:ext cx="2686756" cy="1815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0D3DEF4-7E54-446F-B2D6-1F09665F3934}"/>
              </a:ext>
            </a:extLst>
          </p:cNvPr>
          <p:cNvSpPr/>
          <p:nvPr/>
        </p:nvSpPr>
        <p:spPr>
          <a:xfrm rot="5400000">
            <a:off x="6167795" y="5130608"/>
            <a:ext cx="1097280" cy="1815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214D6159-CA88-4853-82B9-93D52AFE4002}"/>
              </a:ext>
            </a:extLst>
          </p:cNvPr>
          <p:cNvSpPr/>
          <p:nvPr/>
        </p:nvSpPr>
        <p:spPr>
          <a:xfrm>
            <a:off x="6625671" y="5049867"/>
            <a:ext cx="1739396" cy="371081"/>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67760E7D-BEE2-45F5-86ED-8464E1108D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5032" y="4649545"/>
            <a:ext cx="852968" cy="852968"/>
          </a:xfrm>
          <a:prstGeom prst="rect">
            <a:avLst/>
          </a:prstGeom>
        </p:spPr>
      </p:pic>
      <p:pic>
        <p:nvPicPr>
          <p:cNvPr id="1026" name="Picture 2" descr="Text, calendar&#10;&#10;Description automatically generated with medium confidence">
            <a:extLst>
              <a:ext uri="{FF2B5EF4-FFF2-40B4-BE49-F238E27FC236}">
                <a16:creationId xmlns:a16="http://schemas.microsoft.com/office/drawing/2014/main" id="{D11DA81C-F9E6-4C8D-A0DB-D30B30E434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7643" y="5296772"/>
            <a:ext cx="1545287" cy="869223"/>
          </a:xfrm>
          <a:prstGeom prst="rect">
            <a:avLst/>
          </a:prstGeom>
          <a:noFill/>
        </p:spPr>
      </p:pic>
    </p:spTree>
    <p:custDataLst>
      <p:tags r:id="rId1"/>
    </p:custDataLst>
    <p:extLst>
      <p:ext uri="{BB962C8B-B14F-4D97-AF65-F5344CB8AC3E}">
        <p14:creationId xmlns:p14="http://schemas.microsoft.com/office/powerpoint/2010/main" val="28525215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animBg="1"/>
      <p:bldP spid="35" grpId="0" animBg="1"/>
      <p:bldP spid="36" grpId="0" animBg="1"/>
      <p:bldP spid="38"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10" name="Title 41">
            <a:extLst>
              <a:ext uri="{FF2B5EF4-FFF2-40B4-BE49-F238E27FC236}">
                <a16:creationId xmlns:a16="http://schemas.microsoft.com/office/drawing/2014/main" id="{720C9843-7A4C-754F-99E0-C69AC4DD53C4}"/>
              </a:ext>
            </a:extLst>
          </p:cNvPr>
          <p:cNvSpPr>
            <a:spLocks noGrp="1"/>
          </p:cNvSpPr>
          <p:nvPr>
            <p:ph type="title"/>
          </p:nvPr>
        </p:nvSpPr>
        <p:spPr>
          <a:xfrm>
            <a:off x="68240" y="-102420"/>
            <a:ext cx="11227676" cy="1325563"/>
          </a:xfrm>
        </p:spPr>
        <p:txBody>
          <a:bodyPr>
            <a:normAutofit/>
          </a:bodyPr>
          <a:lstStyle/>
          <a:p>
            <a:r>
              <a:rPr lang="en-US" altLang="zh-CN" sz="3600" b="1" dirty="0">
                <a:solidFill>
                  <a:schemeClr val="accent1">
                    <a:lumMod val="50000"/>
                  </a:schemeClr>
                </a:solidFill>
              </a:rPr>
              <a:t>AIFO (</a:t>
            </a:r>
            <a:r>
              <a:rPr lang="en-US" altLang="zh-CN" sz="3600" b="1" dirty="0">
                <a:solidFill>
                  <a:srgbClr val="C00000"/>
                </a:solidFill>
              </a:rPr>
              <a:t>A</a:t>
            </a:r>
            <a:r>
              <a:rPr lang="en-US" altLang="zh-CN" sz="3600" b="1" dirty="0">
                <a:solidFill>
                  <a:schemeClr val="accent1">
                    <a:lumMod val="50000"/>
                  </a:schemeClr>
                </a:solidFill>
              </a:rPr>
              <a:t>dmission-</a:t>
            </a:r>
            <a:r>
              <a:rPr lang="en-US" altLang="zh-CN" sz="3600" b="1" dirty="0">
                <a:solidFill>
                  <a:srgbClr val="C00000"/>
                </a:solidFill>
              </a:rPr>
              <a:t>I</a:t>
            </a:r>
            <a:r>
              <a:rPr lang="en-US" altLang="zh-CN" sz="3600" b="1" dirty="0">
                <a:solidFill>
                  <a:schemeClr val="accent1">
                    <a:lumMod val="50000"/>
                  </a:schemeClr>
                </a:solidFill>
              </a:rPr>
              <a:t>n </a:t>
            </a:r>
            <a:r>
              <a:rPr lang="en-US" altLang="zh-CN" sz="3600" b="1" dirty="0">
                <a:solidFill>
                  <a:srgbClr val="C00000"/>
                </a:solidFill>
              </a:rPr>
              <a:t>F</a:t>
            </a:r>
            <a:r>
              <a:rPr lang="en-US" altLang="zh-CN" sz="3600" b="1" dirty="0">
                <a:solidFill>
                  <a:schemeClr val="accent1">
                    <a:lumMod val="50000"/>
                  </a:schemeClr>
                </a:solidFill>
              </a:rPr>
              <a:t>irst-</a:t>
            </a:r>
            <a:r>
              <a:rPr lang="en-US" altLang="zh-CN" sz="3600" b="1" dirty="0">
                <a:solidFill>
                  <a:srgbClr val="C00000"/>
                </a:solidFill>
              </a:rPr>
              <a:t>O</a:t>
            </a:r>
            <a:r>
              <a:rPr lang="en-US" altLang="zh-CN" sz="3600" b="1" dirty="0">
                <a:solidFill>
                  <a:schemeClr val="accent1">
                    <a:lumMod val="50000"/>
                  </a:schemeClr>
                </a:solidFill>
              </a:rPr>
              <a:t>ut) </a:t>
            </a:r>
            <a:endParaRPr lang="en-US" sz="3600" b="1" dirty="0">
              <a:solidFill>
                <a:schemeClr val="accent1">
                  <a:lumMod val="50000"/>
                </a:schemeClr>
              </a:solidFill>
            </a:endParaRPr>
          </a:p>
        </p:txBody>
      </p:sp>
      <p:sp>
        <p:nvSpPr>
          <p:cNvPr id="12" name="Title 41">
            <a:extLst>
              <a:ext uri="{FF2B5EF4-FFF2-40B4-BE49-F238E27FC236}">
                <a16:creationId xmlns:a16="http://schemas.microsoft.com/office/drawing/2014/main" id="{B7473D44-ADED-1C48-8410-183F5709400F}"/>
              </a:ext>
            </a:extLst>
          </p:cNvPr>
          <p:cNvSpPr txBox="1">
            <a:spLocks/>
          </p:cNvSpPr>
          <p:nvPr/>
        </p:nvSpPr>
        <p:spPr>
          <a:xfrm>
            <a:off x="258181" y="807523"/>
            <a:ext cx="6396619" cy="798726"/>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marL="0" marR="0" lvl="0" indent="0" algn="l" defTabSz="914377" rtl="0" eaLnBrk="1" fontAlgn="auto" latinLnBrk="0" hangingPunct="1">
              <a:lnSpc>
                <a:spcPct val="15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What is </a:t>
            </a:r>
            <a:r>
              <a:rPr kumimoji="0" lang="en-US" altLang="zh-CN"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the</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 </a:t>
            </a:r>
            <a:r>
              <a:rPr kumimoji="0" lang="en-US" sz="2400" b="1" i="0" u="none" strike="noStrike" kern="1200" cap="none" spc="0" normalizeH="0" baseline="0" noProof="0" dirty="0">
                <a:ln>
                  <a:noFill/>
                </a:ln>
                <a:solidFill>
                  <a:srgbClr val="5B9BD5"/>
                </a:solidFill>
                <a:effectLst/>
                <a:uLnTx/>
                <a:uFillTx/>
                <a:latin typeface="Helvetica Neue" charset="0"/>
                <a:ea typeface="Helvetica Neue" charset="0"/>
                <a:cs typeface="Helvetica Neue" charset="0"/>
              </a:rPr>
              <a:t>“right” set </a:t>
            </a:r>
            <a:r>
              <a:rPr kumimoji="0" lang="en-US" sz="2400" b="0"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rPr>
              <a:t>of packets to drop?</a:t>
            </a:r>
          </a:p>
        </p:txBody>
      </p:sp>
      <p:pic>
        <p:nvPicPr>
          <p:cNvPr id="5" name="Picture 4">
            <a:extLst>
              <a:ext uri="{FF2B5EF4-FFF2-40B4-BE49-F238E27FC236}">
                <a16:creationId xmlns:a16="http://schemas.microsoft.com/office/drawing/2014/main" id="{BBDF5173-0AE5-9F4A-B83C-F27FE8F87DAB}"/>
              </a:ext>
            </a:extLst>
          </p:cNvPr>
          <p:cNvPicPr>
            <a:picLocks noChangeAspect="1"/>
          </p:cNvPicPr>
          <p:nvPr/>
        </p:nvPicPr>
        <p:blipFill>
          <a:blip r:embed="rId4"/>
          <a:stretch>
            <a:fillRect/>
          </a:stretch>
        </p:blipFill>
        <p:spPr>
          <a:xfrm>
            <a:off x="688566" y="1606249"/>
            <a:ext cx="564816" cy="564816"/>
          </a:xfrm>
          <a:prstGeom prst="rect">
            <a:avLst/>
          </a:prstGeom>
        </p:spPr>
      </p:pic>
      <p:sp>
        <p:nvSpPr>
          <p:cNvPr id="6" name="TextBox 5">
            <a:extLst>
              <a:ext uri="{FF2B5EF4-FFF2-40B4-BE49-F238E27FC236}">
                <a16:creationId xmlns:a16="http://schemas.microsoft.com/office/drawing/2014/main" id="{4AD27C20-4C77-5C43-B636-7B6739B5D353}"/>
              </a:ext>
            </a:extLst>
          </p:cNvPr>
          <p:cNvSpPr txBox="1"/>
          <p:nvPr/>
        </p:nvSpPr>
        <p:spPr>
          <a:xfrm>
            <a:off x="1348352" y="1733612"/>
            <a:ext cx="8089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Ideally we want to drop the </a:t>
            </a:r>
            <a:r>
              <a:rPr kumimoji="0" lang="en-US" sz="2400" b="1" i="0" u="none" strike="noStrike" kern="1200" cap="none" spc="0" normalizeH="0" baseline="0" noProof="0" dirty="0">
                <a:ln>
                  <a:noFill/>
                </a:ln>
                <a:solidFill>
                  <a:srgbClr val="5B9BD5"/>
                </a:solidFill>
                <a:effectLst/>
                <a:uLnTx/>
                <a:uFillTx/>
                <a:latin typeface="Arial" panose="020B0604020202020204"/>
                <a:ea typeface="+mn-ea"/>
                <a:cs typeface="+mn-cs"/>
              </a:rPr>
              <a:t>same set of packets as PIFO</a:t>
            </a:r>
          </a:p>
        </p:txBody>
      </p:sp>
    </p:spTree>
    <p:custDataLst>
      <p:tags r:id="rId1"/>
    </p:custDataLst>
    <p:extLst>
      <p:ext uri="{BB962C8B-B14F-4D97-AF65-F5344CB8AC3E}">
        <p14:creationId xmlns:p14="http://schemas.microsoft.com/office/powerpoint/2010/main" val="3878262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9"/>
</p:tagLst>
</file>

<file path=ppt/tags/tag10.xml><?xml version="1.0" encoding="utf-8"?>
<p:tagLst xmlns:a="http://schemas.openxmlformats.org/drawingml/2006/main" xmlns:r="http://schemas.openxmlformats.org/officeDocument/2006/relationships" xmlns:p="http://schemas.openxmlformats.org/presentationml/2006/main">
  <p:tag name="TIMING" val="|16.9"/>
</p:tagLst>
</file>

<file path=ppt/tags/tag11.xml><?xml version="1.0" encoding="utf-8"?>
<p:tagLst xmlns:a="http://schemas.openxmlformats.org/drawingml/2006/main" xmlns:r="http://schemas.openxmlformats.org/officeDocument/2006/relationships" xmlns:p="http://schemas.openxmlformats.org/presentationml/2006/main">
  <p:tag name="TIMING" val="|11.9|20.8"/>
</p:tagLst>
</file>

<file path=ppt/tags/tag12.xml><?xml version="1.0" encoding="utf-8"?>
<p:tagLst xmlns:a="http://schemas.openxmlformats.org/drawingml/2006/main" xmlns:r="http://schemas.openxmlformats.org/officeDocument/2006/relationships" xmlns:p="http://schemas.openxmlformats.org/presentationml/2006/main">
  <p:tag name="TIMING" val="|16.3|15.1|9.2"/>
</p:tagLst>
</file>

<file path=ppt/tags/tag13.xml><?xml version="1.0" encoding="utf-8"?>
<p:tagLst xmlns:a="http://schemas.openxmlformats.org/drawingml/2006/main" xmlns:r="http://schemas.openxmlformats.org/officeDocument/2006/relationships" xmlns:p="http://schemas.openxmlformats.org/presentationml/2006/main">
  <p:tag name="TIMING" val="|15.8"/>
</p:tagLst>
</file>

<file path=ppt/tags/tag14.xml><?xml version="1.0" encoding="utf-8"?>
<p:tagLst xmlns:a="http://schemas.openxmlformats.org/drawingml/2006/main" xmlns:r="http://schemas.openxmlformats.org/officeDocument/2006/relationships" xmlns:p="http://schemas.openxmlformats.org/presentationml/2006/main">
  <p:tag name="TIMING" val="|16.3|7.3|2.9|4.2|3.5"/>
</p:tagLst>
</file>

<file path=ppt/tags/tag15.xml><?xml version="1.0" encoding="utf-8"?>
<p:tagLst xmlns:a="http://schemas.openxmlformats.org/drawingml/2006/main" xmlns:r="http://schemas.openxmlformats.org/officeDocument/2006/relationships" xmlns:p="http://schemas.openxmlformats.org/presentationml/2006/main">
  <p:tag name="TIMING" val="|18.8"/>
</p:tagLst>
</file>

<file path=ppt/tags/tag16.xml><?xml version="1.0" encoding="utf-8"?>
<p:tagLst xmlns:a="http://schemas.openxmlformats.org/drawingml/2006/main" xmlns:r="http://schemas.openxmlformats.org/officeDocument/2006/relationships" xmlns:p="http://schemas.openxmlformats.org/presentationml/2006/main">
  <p:tag name="TIMING" val="|15.1|8.7|3.8"/>
</p:tagLst>
</file>

<file path=ppt/tags/tag17.xml><?xml version="1.0" encoding="utf-8"?>
<p:tagLst xmlns:a="http://schemas.openxmlformats.org/drawingml/2006/main" xmlns:r="http://schemas.openxmlformats.org/officeDocument/2006/relationships" xmlns:p="http://schemas.openxmlformats.org/presentationml/2006/main">
  <p:tag name="TIMING" val="|8.6"/>
</p:tagLst>
</file>

<file path=ppt/tags/tag18.xml><?xml version="1.0" encoding="utf-8"?>
<p:tagLst xmlns:a="http://schemas.openxmlformats.org/drawingml/2006/main" xmlns:r="http://schemas.openxmlformats.org/officeDocument/2006/relationships" xmlns:p="http://schemas.openxmlformats.org/presentationml/2006/main">
  <p:tag name="TIMING" val="|16.9"/>
</p:tagLst>
</file>

<file path=ppt/tags/tag19.xml><?xml version="1.0" encoding="utf-8"?>
<p:tagLst xmlns:a="http://schemas.openxmlformats.org/drawingml/2006/main" xmlns:r="http://schemas.openxmlformats.org/officeDocument/2006/relationships" xmlns:p="http://schemas.openxmlformats.org/presentationml/2006/main">
  <p:tag name="TIMING" val="|16.9"/>
</p:tagLst>
</file>

<file path=ppt/tags/tag2.xml><?xml version="1.0" encoding="utf-8"?>
<p:tagLst xmlns:a="http://schemas.openxmlformats.org/drawingml/2006/main" xmlns:r="http://schemas.openxmlformats.org/officeDocument/2006/relationships" xmlns:p="http://schemas.openxmlformats.org/presentationml/2006/main">
  <p:tag name="TIMING" val="|16.9"/>
</p:tagLst>
</file>

<file path=ppt/tags/tag20.xml><?xml version="1.0" encoding="utf-8"?>
<p:tagLst xmlns:a="http://schemas.openxmlformats.org/drawingml/2006/main" xmlns:r="http://schemas.openxmlformats.org/officeDocument/2006/relationships" xmlns:p="http://schemas.openxmlformats.org/presentationml/2006/main">
  <p:tag name="TIMING" val="|16.9"/>
</p:tagLst>
</file>

<file path=ppt/tags/tag21.xml><?xml version="1.0" encoding="utf-8"?>
<p:tagLst xmlns:a="http://schemas.openxmlformats.org/drawingml/2006/main" xmlns:r="http://schemas.openxmlformats.org/officeDocument/2006/relationships" xmlns:p="http://schemas.openxmlformats.org/presentationml/2006/main">
  <p:tag name="TIMING" val="|16.9"/>
</p:tagLst>
</file>

<file path=ppt/tags/tag22.xml><?xml version="1.0" encoding="utf-8"?>
<p:tagLst xmlns:a="http://schemas.openxmlformats.org/drawingml/2006/main" xmlns:r="http://schemas.openxmlformats.org/officeDocument/2006/relationships" xmlns:p="http://schemas.openxmlformats.org/presentationml/2006/main">
  <p:tag name="TIMING" val="|16.9"/>
</p:tagLst>
</file>

<file path=ppt/tags/tag23.xml><?xml version="1.0" encoding="utf-8"?>
<p:tagLst xmlns:a="http://schemas.openxmlformats.org/drawingml/2006/main" xmlns:r="http://schemas.openxmlformats.org/officeDocument/2006/relationships" xmlns:p="http://schemas.openxmlformats.org/presentationml/2006/main">
  <p:tag name="TIMING" val="|16.9"/>
</p:tagLst>
</file>

<file path=ppt/tags/tag24.xml><?xml version="1.0" encoding="utf-8"?>
<p:tagLst xmlns:a="http://schemas.openxmlformats.org/drawingml/2006/main" xmlns:r="http://schemas.openxmlformats.org/officeDocument/2006/relationships" xmlns:p="http://schemas.openxmlformats.org/presentationml/2006/main">
  <p:tag name="TIMING" val="|16.9"/>
</p:tagLst>
</file>

<file path=ppt/tags/tag25.xml><?xml version="1.0" encoding="utf-8"?>
<p:tagLst xmlns:a="http://schemas.openxmlformats.org/drawingml/2006/main" xmlns:r="http://schemas.openxmlformats.org/officeDocument/2006/relationships" xmlns:p="http://schemas.openxmlformats.org/presentationml/2006/main">
  <p:tag name="TIMING" val="|16.9"/>
</p:tagLst>
</file>

<file path=ppt/tags/tag26.xml><?xml version="1.0" encoding="utf-8"?>
<p:tagLst xmlns:a="http://schemas.openxmlformats.org/drawingml/2006/main" xmlns:r="http://schemas.openxmlformats.org/officeDocument/2006/relationships" xmlns:p="http://schemas.openxmlformats.org/presentationml/2006/main">
  <p:tag name="TIMING" val="|16.9"/>
</p:tagLst>
</file>

<file path=ppt/tags/tag3.xml><?xml version="1.0" encoding="utf-8"?>
<p:tagLst xmlns:a="http://schemas.openxmlformats.org/drawingml/2006/main" xmlns:r="http://schemas.openxmlformats.org/officeDocument/2006/relationships" xmlns:p="http://schemas.openxmlformats.org/presentationml/2006/main">
  <p:tag name="TIMING" val="|16.9"/>
</p:tagLst>
</file>

<file path=ppt/tags/tag4.xml><?xml version="1.0" encoding="utf-8"?>
<p:tagLst xmlns:a="http://schemas.openxmlformats.org/drawingml/2006/main" xmlns:r="http://schemas.openxmlformats.org/officeDocument/2006/relationships" xmlns:p="http://schemas.openxmlformats.org/presentationml/2006/main">
  <p:tag name="TIMING" val="|16.9"/>
</p:tagLst>
</file>

<file path=ppt/tags/tag5.xml><?xml version="1.0" encoding="utf-8"?>
<p:tagLst xmlns:a="http://schemas.openxmlformats.org/drawingml/2006/main" xmlns:r="http://schemas.openxmlformats.org/officeDocument/2006/relationships" xmlns:p="http://schemas.openxmlformats.org/presentationml/2006/main">
  <p:tag name="TIMING" val="|22.8"/>
</p:tagLst>
</file>

<file path=ppt/tags/tag6.xml><?xml version="1.0" encoding="utf-8"?>
<p:tagLst xmlns:a="http://schemas.openxmlformats.org/drawingml/2006/main" xmlns:r="http://schemas.openxmlformats.org/officeDocument/2006/relationships" xmlns:p="http://schemas.openxmlformats.org/presentationml/2006/main">
  <p:tag name="TIMING" val="|16.9"/>
</p:tagLst>
</file>

<file path=ppt/tags/tag7.xml><?xml version="1.0" encoding="utf-8"?>
<p:tagLst xmlns:a="http://schemas.openxmlformats.org/drawingml/2006/main" xmlns:r="http://schemas.openxmlformats.org/officeDocument/2006/relationships" xmlns:p="http://schemas.openxmlformats.org/presentationml/2006/main">
  <p:tag name="TIMING" val="|19.7|17.6|7|6.7"/>
</p:tagLst>
</file>

<file path=ppt/tags/tag8.xml><?xml version="1.0" encoding="utf-8"?>
<p:tagLst xmlns:a="http://schemas.openxmlformats.org/drawingml/2006/main" xmlns:r="http://schemas.openxmlformats.org/officeDocument/2006/relationships" xmlns:p="http://schemas.openxmlformats.org/presentationml/2006/main">
  <p:tag name="TIMING" val="|12.1"/>
</p:tagLst>
</file>

<file path=ppt/tags/tag9.xml><?xml version="1.0" encoding="utf-8"?>
<p:tagLst xmlns:a="http://schemas.openxmlformats.org/drawingml/2006/main" xmlns:r="http://schemas.openxmlformats.org/officeDocument/2006/relationships" xmlns:p="http://schemas.openxmlformats.org/presentationml/2006/main">
  <p:tag name="TIMING" val="|5.2|7.5|6.6|10.7"/>
</p:tagLst>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16985</TotalTime>
  <Words>3585</Words>
  <Application>Microsoft Macintosh PowerPoint</Application>
  <PresentationFormat>Widescreen</PresentationFormat>
  <Paragraphs>525</Paragraphs>
  <Slides>28</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Rounded MT Bold</vt:lpstr>
      <vt:lpstr>Calibri</vt:lpstr>
      <vt:lpstr>Cambria Math</vt:lpstr>
      <vt:lpstr>Helvetica Neue</vt:lpstr>
      <vt:lpstr>Helvetica Neue Light</vt:lpstr>
      <vt:lpstr>Wingdings</vt:lpstr>
      <vt:lpstr>1_Office Theme</vt:lpstr>
      <vt:lpstr>Programmable Packet Scheduling with a Single Queue</vt:lpstr>
      <vt:lpstr>Packet Scheduling</vt:lpstr>
      <vt:lpstr>Programmable Packet Scheduling</vt:lpstr>
      <vt:lpstr>Push-In First-Out (PIFO, SIGCOMM’16)</vt:lpstr>
      <vt:lpstr>PIFO in practice</vt:lpstr>
      <vt:lpstr>Approximation of PIFO: SP-PIFO (NSDI’20)</vt:lpstr>
      <vt:lpstr>Programmable Packet Scheduling</vt:lpstr>
      <vt:lpstr>Programmable Packet Scheduling</vt:lpstr>
      <vt:lpstr>AIFO (Admission-In First-Out) </vt:lpstr>
      <vt:lpstr>AIFO (Admission-In First-Out) </vt:lpstr>
      <vt:lpstr>PowerPoint Presentation</vt:lpstr>
      <vt:lpstr>AIFO Design</vt:lpstr>
      <vt:lpstr>AIFO Design</vt:lpstr>
      <vt:lpstr>AIFO Design</vt:lpstr>
      <vt:lpstr>AIFO Design</vt:lpstr>
      <vt:lpstr>AIFO Design</vt:lpstr>
      <vt:lpstr>AIFO Design</vt:lpstr>
      <vt:lpstr>AIFO Design</vt:lpstr>
      <vt:lpstr>Evaluation</vt:lpstr>
      <vt:lpstr>Evaluation</vt:lpstr>
      <vt:lpstr>Evaluation</vt:lpstr>
      <vt:lpstr>Evaluation</vt:lpstr>
      <vt:lpstr>Evaluation</vt:lpstr>
      <vt:lpstr>Evaluation</vt:lpstr>
      <vt:lpstr>Conclusion</vt:lpstr>
      <vt:lpstr>Thank you!</vt:lpstr>
      <vt:lpstr>Evaluation</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Zhuolong Yu</dc:creator>
  <cp:lastModifiedBy>Zhuolong Yu</cp:lastModifiedBy>
  <cp:revision>1697</cp:revision>
  <dcterms:created xsi:type="dcterms:W3CDTF">2016-06-11T00:34:45Z</dcterms:created>
  <dcterms:modified xsi:type="dcterms:W3CDTF">2021-10-08T13:42:49Z</dcterms:modified>
</cp:coreProperties>
</file>